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98" r:id="rId5"/>
    <p:sldId id="293" r:id="rId6"/>
    <p:sldId id="294" r:id="rId7"/>
    <p:sldId id="299" r:id="rId8"/>
    <p:sldId id="295" r:id="rId9"/>
    <p:sldId id="296" r:id="rId10"/>
    <p:sldId id="300" r:id="rId11"/>
    <p:sldId id="297" r:id="rId12"/>
    <p:sldId id="301" r:id="rId13"/>
    <p:sldId id="302" r:id="rId14"/>
    <p:sldId id="303" r:id="rId15"/>
    <p:sldId id="304" r:id="rId16"/>
    <p:sldId id="305" r:id="rId17"/>
    <p:sldId id="306" r:id="rId18"/>
    <p:sldId id="307" r:id="rId19"/>
    <p:sldId id="308" r:id="rId20"/>
    <p:sldId id="309" r:id="rId21"/>
    <p:sldId id="310" r:id="rId22"/>
    <p:sldId id="311" r:id="rId23"/>
    <p:sldId id="312" r:id="rId24"/>
    <p:sldId id="313" r:id="rId25"/>
    <p:sldId id="314" r:id="rId26"/>
    <p:sldId id="315" r:id="rId27"/>
    <p:sldId id="316" r:id="rId28"/>
    <p:sldId id="317" r:id="rId29"/>
    <p:sldId id="318" r:id="rId30"/>
    <p:sldId id="319" r:id="rId31"/>
    <p:sldId id="320" r:id="rId32"/>
    <p:sldId id="321" r:id="rId33"/>
    <p:sldId id="322" r:id="rId34"/>
  </p:sldIdLst>
  <p:sldSz cx="3429000" cy="2667000"/>
  <p:notesSz cx="6858000" cy="9144000"/>
  <p:custDataLst>
    <p:tags r:id="rId38"/>
  </p:custDataLst>
  <p:defaultTextStyle>
    <a:defPPr>
      <a:defRPr lang="zh-CN"/>
    </a:defPPr>
    <a:lvl1pPr marL="0" lvl="0" indent="0" algn="l" defTabSz="914400" rtl="0" eaLnBrk="1" fontAlgn="base" latinLnBrk="0" hangingPunct="1">
      <a:lnSpc>
        <a:spcPct val="100000"/>
      </a:lnSpc>
      <a:spcBef>
        <a:spcPct val="0"/>
      </a:spcBef>
      <a:spcAft>
        <a:spcPct val="0"/>
      </a:spcAft>
      <a:buSzPct val="100000"/>
      <a:buNone/>
      <a:defRPr sz="1600" b="0" i="0" u="none" kern="1200">
        <a:solidFill>
          <a:schemeClr val="tx1"/>
        </a:solidFill>
        <a:latin typeface="Arial" panose="020B0604020202020204"/>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p:scale>
          <a:sx n="200" d="100"/>
          <a:sy n="200" d="100"/>
        </p:scale>
        <p:origin x="-102" y="-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gs" Target="tags/tag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image" Target="../media/image18.png"/></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png"/></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image" Target="../media/image35.png"/></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image" Target="../media/image11.png"/></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2050" name="组合 2049"/>
          <p:cNvGrpSpPr/>
          <p:nvPr/>
        </p:nvGrpSpPr>
        <p:grpSpPr>
          <a:xfrm>
            <a:off x="0" y="0"/>
            <a:ext cx="3429000" cy="2667000"/>
            <a:chOff x="0" y="0"/>
            <a:chExt cx="5760" cy="4320"/>
          </a:xfrm>
        </p:grpSpPr>
        <p:sp>
          <p:nvSpPr>
            <p:cNvPr id="2051" name="矩形 2050"/>
            <p:cNvSpPr/>
            <p:nvPr/>
          </p:nvSpPr>
          <p:spPr>
            <a:xfrm>
              <a:off x="0" y="0"/>
              <a:ext cx="2208" cy="4320"/>
            </a:xfrm>
            <a:prstGeom prst="rect">
              <a:avLst/>
            </a:prstGeom>
            <a:gradFill rotWithShape="0">
              <a:gsLst>
                <a:gs pos="0">
                  <a:srgbClr val="CCCCE6"/>
                </a:gs>
                <a:gs pos="100000">
                  <a:srgbClr val="FFFFFF"/>
                </a:gs>
              </a:gsLst>
              <a:lin ang="0"/>
              <a:tileRect/>
            </a:gradFill>
            <a:ln w="9525">
              <a:noFill/>
            </a:ln>
          </p:spPr>
          <p:txBody>
            <a:bodyPr wrap="none" lIns="1" tIns="0" rIns="1" bIns="0" anchor="ctr" anchorCtr="0"/>
            <a:p>
              <a:pPr marL="0" lvl="0" indent="0" algn="ctr" defTabSz="347980"/>
              <a:endParaRPr sz="900">
                <a:latin typeface="Times New Roman" panose="02020603050405020304" charset="0"/>
              </a:endParaRPr>
            </a:p>
          </p:txBody>
        </p:sp>
        <p:sp>
          <p:nvSpPr>
            <p:cNvPr id="2052" name="矩形 2051"/>
            <p:cNvSpPr/>
            <p:nvPr/>
          </p:nvSpPr>
          <p:spPr>
            <a:xfrm>
              <a:off x="1081" y="1065"/>
              <a:ext cx="4679" cy="1596"/>
            </a:xfrm>
            <a:prstGeom prst="rect">
              <a:avLst/>
            </a:prstGeom>
            <a:solidFill>
              <a:srgbClr val="00007D"/>
            </a:solidFill>
            <a:ln w="9525">
              <a:noFill/>
            </a:ln>
          </p:spPr>
          <p:txBody>
            <a:bodyPr wrap="none" lIns="1" tIns="0" rIns="1" bIns="0" anchor="ctr" anchorCtr="0"/>
            <a:p>
              <a:pPr marL="0" lvl="0" indent="0" defTabSz="347980"/>
              <a:endParaRPr sz="900">
                <a:latin typeface="Times New Roman" panose="02020603050405020304" charset="0"/>
              </a:endParaRPr>
            </a:p>
          </p:txBody>
        </p:sp>
        <p:grpSp>
          <p:nvGrpSpPr>
            <p:cNvPr id="2053" name="组合 2052"/>
            <p:cNvGrpSpPr/>
            <p:nvPr/>
          </p:nvGrpSpPr>
          <p:grpSpPr>
            <a:xfrm>
              <a:off x="0" y="672"/>
              <a:ext cx="1806" cy="1989"/>
              <a:chOff x="0" y="672"/>
              <a:chExt cx="1806" cy="1989"/>
            </a:xfrm>
          </p:grpSpPr>
          <p:sp>
            <p:nvSpPr>
              <p:cNvPr id="2054" name="矩形 2053"/>
              <p:cNvSpPr/>
              <p:nvPr/>
            </p:nvSpPr>
            <p:spPr>
              <a:xfrm>
                <a:off x="361" y="2257"/>
                <a:ext cx="363" cy="404"/>
              </a:xfrm>
              <a:prstGeom prst="rect">
                <a:avLst/>
              </a:prstGeom>
              <a:solidFill>
                <a:srgbClr val="9999CC"/>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55" name="矩形 2054"/>
              <p:cNvSpPr/>
              <p:nvPr/>
            </p:nvSpPr>
            <p:spPr>
              <a:xfrm>
                <a:off x="1081" y="1065"/>
                <a:ext cx="362" cy="405"/>
              </a:xfrm>
              <a:prstGeom prst="rect">
                <a:avLst/>
              </a:prstGeom>
              <a:solidFill>
                <a:srgbClr val="CCCCE6"/>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56" name="矩形 2055"/>
              <p:cNvSpPr/>
              <p:nvPr/>
            </p:nvSpPr>
            <p:spPr>
              <a:xfrm>
                <a:off x="1437" y="672"/>
                <a:ext cx="369" cy="400"/>
              </a:xfrm>
              <a:prstGeom prst="rect">
                <a:avLst/>
              </a:prstGeom>
              <a:solidFill>
                <a:srgbClr val="CCCCE6"/>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57" name="矩形 2056"/>
              <p:cNvSpPr/>
              <p:nvPr/>
            </p:nvSpPr>
            <p:spPr>
              <a:xfrm>
                <a:off x="719" y="2257"/>
                <a:ext cx="368" cy="404"/>
              </a:xfrm>
              <a:prstGeom prst="rect">
                <a:avLst/>
              </a:prstGeom>
              <a:solidFill>
                <a:srgbClr val="00007D"/>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58" name="矩形 2057"/>
              <p:cNvSpPr/>
              <p:nvPr/>
            </p:nvSpPr>
            <p:spPr>
              <a:xfrm>
                <a:off x="1437" y="1065"/>
                <a:ext cx="369" cy="405"/>
              </a:xfrm>
              <a:prstGeom prst="rect">
                <a:avLst/>
              </a:prstGeom>
              <a:solidFill>
                <a:srgbClr val="9999CC"/>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59" name="矩形 2058"/>
              <p:cNvSpPr/>
              <p:nvPr/>
            </p:nvSpPr>
            <p:spPr>
              <a:xfrm>
                <a:off x="719" y="1464"/>
                <a:ext cx="368" cy="399"/>
              </a:xfrm>
              <a:prstGeom prst="rect">
                <a:avLst/>
              </a:prstGeom>
              <a:solidFill>
                <a:srgbClr val="CCCCE6"/>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60" name="矩形 2059"/>
              <p:cNvSpPr/>
              <p:nvPr/>
            </p:nvSpPr>
            <p:spPr>
              <a:xfrm>
                <a:off x="0" y="1464"/>
                <a:ext cx="367" cy="399"/>
              </a:xfrm>
              <a:prstGeom prst="rect">
                <a:avLst/>
              </a:prstGeom>
              <a:solidFill>
                <a:srgbClr val="00007D"/>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61" name="矩形 2060"/>
              <p:cNvSpPr/>
              <p:nvPr/>
            </p:nvSpPr>
            <p:spPr>
              <a:xfrm>
                <a:off x="1081" y="1464"/>
                <a:ext cx="362" cy="399"/>
              </a:xfrm>
              <a:prstGeom prst="rect">
                <a:avLst/>
              </a:prstGeom>
              <a:solidFill>
                <a:srgbClr val="9999CC"/>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62" name="矩形 2061"/>
              <p:cNvSpPr/>
              <p:nvPr/>
            </p:nvSpPr>
            <p:spPr>
              <a:xfrm>
                <a:off x="361" y="1857"/>
                <a:ext cx="363" cy="406"/>
              </a:xfrm>
              <a:prstGeom prst="rect">
                <a:avLst/>
              </a:prstGeom>
              <a:solidFill>
                <a:srgbClr val="CCCCE6"/>
              </a:solidFill>
              <a:ln w="9525">
                <a:noFill/>
              </a:ln>
            </p:spPr>
            <p:txBody>
              <a:bodyPr wrap="none" lIns="1" tIns="0" rIns="1" bIns="0" anchor="ctr" anchorCtr="0"/>
              <a:p>
                <a:pPr marL="0" lvl="0" indent="0" defTabSz="347980"/>
                <a:endParaRPr sz="900">
                  <a:latin typeface="Times New Roman" panose="02020603050405020304" charset="0"/>
                </a:endParaRPr>
              </a:p>
            </p:txBody>
          </p:sp>
          <p:sp>
            <p:nvSpPr>
              <p:cNvPr id="2063" name="矩形 2062"/>
              <p:cNvSpPr/>
              <p:nvPr/>
            </p:nvSpPr>
            <p:spPr>
              <a:xfrm>
                <a:off x="719" y="1857"/>
                <a:ext cx="368" cy="406"/>
              </a:xfrm>
              <a:prstGeom prst="rect">
                <a:avLst/>
              </a:prstGeom>
              <a:solidFill>
                <a:srgbClr val="9999CC"/>
              </a:solidFill>
              <a:ln w="9525">
                <a:noFill/>
              </a:ln>
            </p:spPr>
            <p:txBody>
              <a:bodyPr wrap="none" lIns="1" tIns="0" rIns="1" bIns="0" anchor="ctr" anchorCtr="0"/>
              <a:p>
                <a:pPr marL="0" lvl="0" indent="0" defTabSz="347980"/>
                <a:endParaRPr sz="900">
                  <a:latin typeface="Times New Roman" panose="02020603050405020304" charset="0"/>
                </a:endParaRPr>
              </a:p>
            </p:txBody>
          </p:sp>
        </p:grpSp>
      </p:grpSp>
      <p:sp>
        <p:nvSpPr>
          <p:cNvPr id="2064" name="日期占位符 2063"/>
          <p:cNvSpPr/>
          <p:nvPr>
            <p:ph type="dt" sz="half"/>
          </p:nvPr>
        </p:nvSpPr>
        <p:spPr>
          <a:xfrm>
            <a:off x="171450" y="2430463"/>
            <a:ext cx="800100" cy="177800"/>
          </a:xfrm>
          <a:prstGeom prst="rect">
            <a:avLst/>
          </a:prstGeom>
          <a:noFill/>
          <a:ln w="9525">
            <a:noFill/>
          </a:ln>
        </p:spPr>
        <p:txBody>
          <a:bodyPr lIns="34829" tIns="17415" rIns="34829" bIns="17415" anchor="b" anchorCtr="0"/>
          <a:lstStyle>
            <a:lvl1pPr>
              <a:defRPr sz="500"/>
            </a:lvl1pPr>
          </a:lstStyle>
          <a:p>
            <a:pPr defTabSz="347980"/>
            <a:fld id="{BB962C8B-B14F-4D97-AF65-F5344CB8AC3E}" type="datetime1">
              <a:rPr lang="zh-CN" altLang="en-US"/>
            </a:fld>
            <a:endParaRPr lang="zh-CN" altLang="en-US"/>
          </a:p>
        </p:txBody>
      </p:sp>
      <p:sp>
        <p:nvSpPr>
          <p:cNvPr id="2065" name="页脚占位符 2064"/>
          <p:cNvSpPr/>
          <p:nvPr>
            <p:ph type="ftr" sz="quarter" idx="1"/>
          </p:nvPr>
        </p:nvSpPr>
        <p:spPr>
          <a:xfrm>
            <a:off x="1171575" y="2430463"/>
            <a:ext cx="1085850" cy="177800"/>
          </a:xfrm>
          <a:prstGeom prst="rect">
            <a:avLst/>
          </a:prstGeom>
          <a:noFill/>
          <a:ln w="9525">
            <a:noFill/>
          </a:ln>
        </p:spPr>
        <p:txBody>
          <a:bodyPr lIns="34829" tIns="17415" rIns="34829" bIns="17415" anchor="b" anchorCtr="0"/>
          <a:lstStyle>
            <a:lvl1pPr algn="ctr">
              <a:defRPr sz="500"/>
            </a:lvl1pPr>
          </a:lstStyle>
          <a:p>
            <a:pPr defTabSz="347980"/>
            <a:endParaRPr lang="zh-CN" altLang="en-US"/>
          </a:p>
        </p:txBody>
      </p:sp>
      <p:sp>
        <p:nvSpPr>
          <p:cNvPr id="2066" name="灯片编号占位符 2065"/>
          <p:cNvSpPr/>
          <p:nvPr>
            <p:ph type="sldNum" sz="quarter" idx="2"/>
          </p:nvPr>
        </p:nvSpPr>
        <p:spPr>
          <a:xfrm>
            <a:off x="2457450" y="2430463"/>
            <a:ext cx="800100" cy="177800"/>
          </a:xfrm>
          <a:prstGeom prst="rect">
            <a:avLst/>
          </a:prstGeom>
          <a:noFill/>
          <a:ln w="9525">
            <a:noFill/>
          </a:ln>
        </p:spPr>
        <p:txBody>
          <a:bodyPr lIns="34829" tIns="17415" rIns="34829" bIns="17415" anchor="b" anchorCtr="0"/>
          <a:lstStyle>
            <a:lvl1pPr algn="r">
              <a:defRPr sz="500">
                <a:latin typeface="Arial Black" panose="020B0A04020102020204" charset="0"/>
              </a:defRPr>
            </a:lvl1pPr>
          </a:lstStyle>
          <a:p>
            <a:pPr defTabSz="347980"/>
            <a:fld id="{9A0DB2DC-4C9A-4742-B13C-FB6460FD3503}" type="slidenum">
              <a:rPr lang="zh-CN" altLang="en-US"/>
            </a:fld>
            <a:endParaRPr lang="zh-CN" altLang="en-US">
              <a:latin typeface="Arial Black" panose="020B0A04020102020204" charset="0"/>
            </a:endParaRPr>
          </a:p>
        </p:txBody>
      </p:sp>
      <p:sp>
        <p:nvSpPr>
          <p:cNvPr id="2067" name="标题 2066"/>
          <p:cNvSpPr/>
          <p:nvPr>
            <p:ph type="ctrTitle" idx="3"/>
          </p:nvPr>
        </p:nvSpPr>
        <p:spPr>
          <a:xfrm>
            <a:off x="1114425" y="711200"/>
            <a:ext cx="2257425" cy="858838"/>
          </a:xfrm>
          <a:prstGeom prst="rect">
            <a:avLst/>
          </a:prstGeom>
          <a:noFill/>
          <a:ln w="9525">
            <a:noFill/>
          </a:ln>
        </p:spPr>
        <p:txBody>
          <a:bodyPr lIns="34829" tIns="17415" rIns="34829" bIns="17415" anchor="ctr" anchorCtr="0"/>
          <a:lstStyle>
            <a:lvl1pPr marL="0" lvl="0" indent="0" algn="l" defTabSz="347980" rtl="0" eaLnBrk="1" fontAlgn="base" latinLnBrk="0" hangingPunct="1">
              <a:lnSpc>
                <a:spcPct val="100000"/>
              </a:lnSpc>
              <a:spcBef>
                <a:spcPct val="0"/>
              </a:spcBef>
              <a:spcAft>
                <a:spcPct val="0"/>
              </a:spcAft>
              <a:buClrTx/>
              <a:buSzPct val="100000"/>
              <a:buFontTx/>
              <a:buNone/>
              <a:defRPr sz="1900" b="0" i="0" u="none">
                <a:solidFill>
                  <a:srgbClr val="FFFFFF"/>
                </a:solidFill>
                <a:latin typeface="Arial" panose="020B0604020202020204"/>
                <a:ea typeface="宋体" panose="02010600030101010101" pitchFamily="2" charset="-122"/>
              </a:defRPr>
            </a:lvl1pPr>
          </a:lstStyle>
          <a:p>
            <a:pPr lvl="0"/>
            <a:r>
              <a:rPr lang="zh-CN" altLang="en-US"/>
              <a:t>单击此处编辑母版标题样式</a:t>
            </a:r>
            <a:endParaRPr lang="zh-CN" altLang="en-US"/>
          </a:p>
        </p:txBody>
      </p:sp>
      <p:sp>
        <p:nvSpPr>
          <p:cNvPr id="2068" name="副标题 2067"/>
          <p:cNvSpPr/>
          <p:nvPr>
            <p:ph type="subTitle" idx="4"/>
          </p:nvPr>
        </p:nvSpPr>
        <p:spPr>
          <a:xfrm>
            <a:off x="1114425" y="1658938"/>
            <a:ext cx="2257425" cy="682625"/>
          </a:xfrm>
          <a:prstGeom prst="rect">
            <a:avLst/>
          </a:prstGeom>
          <a:noFill/>
          <a:ln w="9525">
            <a:noFill/>
          </a:ln>
        </p:spPr>
        <p:txBody>
          <a:bodyPr lIns="34829" tIns="17415" rIns="34829" bIns="17415" anchor="t" anchorCtr="0"/>
          <a:lstStyle>
            <a:lvl1pPr marL="0" lvl="0" indent="0" algn="l" defTabSz="347980" rtl="0" eaLnBrk="1" fontAlgn="base" latinLnBrk="0" hangingPunct="1">
              <a:lnSpc>
                <a:spcPct val="100000"/>
              </a:lnSpc>
              <a:spcBef>
                <a:spcPct val="20000"/>
              </a:spcBef>
              <a:spcAft>
                <a:spcPct val="0"/>
              </a:spcAft>
              <a:buClr>
                <a:schemeClr val="bg2"/>
              </a:buClr>
              <a:buSzPct val="75000"/>
              <a:buFont typeface="Wingdings" panose="05000000000000000000" pitchFamily="2" charset="2"/>
              <a:buNone/>
              <a:defRPr sz="1300" b="0" i="0" u="none">
                <a:solidFill>
                  <a:schemeClr val="tx1"/>
                </a:solidFill>
                <a:latin typeface="Arial" panose="020B0604020202020204"/>
                <a:ea typeface="宋体" panose="02010600030101010101" pitchFamily="2" charset="-122"/>
              </a:defRPr>
            </a:lvl1pPr>
            <a:lvl2pPr marL="174625" lvl="1" indent="0" algn="ctr" defTabSz="34798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None/>
              <a:defRPr sz="1100" b="0" i="0" u="none">
                <a:solidFill>
                  <a:schemeClr val="tx1"/>
                </a:solidFill>
                <a:latin typeface="Arial" panose="020B0604020202020204"/>
                <a:ea typeface="宋体" panose="02010600030101010101" pitchFamily="2" charset="-122"/>
              </a:defRPr>
            </a:lvl2pPr>
            <a:lvl3pPr marL="347980" lvl="2" indent="0" algn="ctr" defTabSz="347980" rtl="0" eaLnBrk="1" fontAlgn="base" latinLnBrk="0" hangingPunct="1">
              <a:lnSpc>
                <a:spcPct val="100000"/>
              </a:lnSpc>
              <a:spcBef>
                <a:spcPct val="20000"/>
              </a:spcBef>
              <a:spcAft>
                <a:spcPct val="0"/>
              </a:spcAft>
              <a:buClr>
                <a:schemeClr val="bg2"/>
              </a:buClr>
              <a:buSzPct val="65000"/>
              <a:buFont typeface="Wingdings" panose="05000000000000000000" pitchFamily="2" charset="2"/>
              <a:buNone/>
              <a:defRPr sz="900" b="0" i="0" u="none">
                <a:solidFill>
                  <a:schemeClr val="tx1"/>
                </a:solidFill>
                <a:latin typeface="Arial" panose="020B0604020202020204"/>
                <a:ea typeface="宋体" panose="02010600030101010101" pitchFamily="2" charset="-122"/>
              </a:defRPr>
            </a:lvl3pPr>
            <a:lvl4pPr marL="522605" lvl="3" indent="0" algn="ctr" defTabSz="34798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None/>
              <a:defRPr sz="800" b="0" i="0" u="none">
                <a:solidFill>
                  <a:schemeClr val="tx1"/>
                </a:solidFill>
                <a:latin typeface="Arial" panose="020B0604020202020204"/>
                <a:ea typeface="宋体" panose="02010600030101010101" pitchFamily="2" charset="-122"/>
              </a:defRPr>
            </a:lvl4pPr>
            <a:lvl5pPr marL="697230" lvl="4" indent="0" algn="ctr"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None/>
              <a:defRPr sz="800" b="0" i="0" u="none">
                <a:solidFill>
                  <a:schemeClr val="tx1"/>
                </a:solidFill>
                <a:latin typeface="Arial" panose="020B0604020202020204"/>
                <a:ea typeface="宋体" panose="02010600030101010101" pitchFamily="2" charset="-122"/>
              </a:defRPr>
            </a:lvl5pPr>
          </a:lstStyle>
          <a:p>
            <a:pPr lvl="0"/>
            <a:r>
              <a:rPr lang="zh-CN" altLang="en-US"/>
              <a:t>单击此处编辑母版副标题样式</a:t>
            </a:r>
            <a:endParaRPr lang="zh-CN" altLang="en-US"/>
          </a:p>
        </p:txBody>
      </p:sp>
    </p:spTree>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347980"/>
            <a:endParaRPr lang="zh-CN" altLang="en-US"/>
          </a:p>
        </p:txBody>
      </p:sp>
      <p:sp>
        <p:nvSpPr>
          <p:cNvPr id="6" name="灯片编号占位符 5"/>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486025" y="177800"/>
            <a:ext cx="771525" cy="21034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71450" y="177800"/>
            <a:ext cx="2269849" cy="21034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347980"/>
            <a:endParaRPr lang="zh-CN" altLang="en-US"/>
          </a:p>
        </p:txBody>
      </p:sp>
      <p:sp>
        <p:nvSpPr>
          <p:cNvPr id="6" name="灯片编号占位符 5"/>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347980"/>
            <a:endParaRPr lang="zh-CN" altLang="en-US"/>
          </a:p>
        </p:txBody>
      </p:sp>
      <p:sp>
        <p:nvSpPr>
          <p:cNvPr id="6" name="灯片编号占位符 5"/>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33958" y="664898"/>
            <a:ext cx="2957513" cy="1109398"/>
          </a:xfrm>
        </p:spPr>
        <p:txBody>
          <a:bodyPr anchor="b"/>
          <a:lstStyle>
            <a:lvl1pPr>
              <a:defRPr sz="169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233958" y="1784791"/>
            <a:ext cx="2957513" cy="583406"/>
          </a:xfrm>
        </p:spPr>
        <p:txBody>
          <a:bodyPr/>
          <a:lstStyle>
            <a:lvl1pPr marL="0" indent="0">
              <a:buNone/>
              <a:defRPr sz="675">
                <a:solidFill>
                  <a:schemeClr val="tx1">
                    <a:tint val="75000"/>
                  </a:schemeClr>
                </a:solidFill>
              </a:defRPr>
            </a:lvl1pPr>
            <a:lvl2pPr marL="128905" indent="0">
              <a:buNone/>
              <a:defRPr sz="565">
                <a:solidFill>
                  <a:schemeClr val="tx1">
                    <a:tint val="75000"/>
                  </a:schemeClr>
                </a:solidFill>
              </a:defRPr>
            </a:lvl2pPr>
            <a:lvl3pPr marL="257175" indent="0">
              <a:buNone/>
              <a:defRPr sz="505">
                <a:solidFill>
                  <a:schemeClr val="tx1">
                    <a:tint val="75000"/>
                  </a:schemeClr>
                </a:solidFill>
              </a:defRPr>
            </a:lvl3pPr>
            <a:lvl4pPr marL="386080" indent="0">
              <a:buNone/>
              <a:defRPr sz="450">
                <a:solidFill>
                  <a:schemeClr val="tx1">
                    <a:tint val="75000"/>
                  </a:schemeClr>
                </a:solidFill>
              </a:defRPr>
            </a:lvl4pPr>
            <a:lvl5pPr marL="514350" indent="0">
              <a:buNone/>
              <a:defRPr sz="450">
                <a:solidFill>
                  <a:schemeClr val="tx1">
                    <a:tint val="75000"/>
                  </a:schemeClr>
                </a:solidFill>
              </a:defRPr>
            </a:lvl5pPr>
            <a:lvl6pPr marL="643255" indent="0">
              <a:buNone/>
              <a:defRPr sz="450">
                <a:solidFill>
                  <a:schemeClr val="tx1">
                    <a:tint val="75000"/>
                  </a:schemeClr>
                </a:solidFill>
              </a:defRPr>
            </a:lvl6pPr>
            <a:lvl7pPr marL="771525" indent="0">
              <a:buNone/>
              <a:defRPr sz="450">
                <a:solidFill>
                  <a:schemeClr val="tx1">
                    <a:tint val="75000"/>
                  </a:schemeClr>
                </a:solidFill>
              </a:defRPr>
            </a:lvl7pPr>
            <a:lvl8pPr marL="900430" indent="0">
              <a:buNone/>
              <a:defRPr sz="450">
                <a:solidFill>
                  <a:schemeClr val="tx1">
                    <a:tint val="75000"/>
                  </a:schemeClr>
                </a:solidFill>
              </a:defRPr>
            </a:lvl8pPr>
            <a:lvl9pPr marL="1028700" indent="0">
              <a:buNone/>
              <a:defRPr sz="45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5" name="页脚占位符 4"/>
          <p:cNvSpPr>
            <a:spLocks noGrp="1"/>
          </p:cNvSpPr>
          <p:nvPr>
            <p:ph type="ftr" sz="quarter" idx="11"/>
          </p:nvPr>
        </p:nvSpPr>
        <p:spPr/>
        <p:txBody>
          <a:bodyPr/>
          <a:lstStyle/>
          <a:p>
            <a:pPr lvl="0" defTabSz="347980"/>
            <a:endParaRPr lang="zh-CN" altLang="en-US"/>
          </a:p>
        </p:txBody>
      </p:sp>
      <p:sp>
        <p:nvSpPr>
          <p:cNvPr id="6" name="灯片编号占位符 5"/>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71450" y="769938"/>
            <a:ext cx="1512189" cy="15113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1745361" y="769938"/>
            <a:ext cx="1512189" cy="15113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347980"/>
            <a:endParaRPr lang="zh-CN" altLang="en-US"/>
          </a:p>
        </p:txBody>
      </p:sp>
      <p:sp>
        <p:nvSpPr>
          <p:cNvPr id="7" name="灯片编号占位符 6"/>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236190" y="141993"/>
            <a:ext cx="2957513" cy="515497"/>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33780" y="691615"/>
            <a:ext cx="1370693" cy="320410"/>
          </a:xfrm>
        </p:spPr>
        <p:txBody>
          <a:bodyPr anchor="ctr" anchorCtr="0"/>
          <a:lstStyle>
            <a:lvl1pPr marL="0" indent="0">
              <a:buNone/>
              <a:defRPr sz="790"/>
            </a:lvl1pPr>
            <a:lvl2pPr marL="128905" indent="0">
              <a:buNone/>
              <a:defRPr sz="675"/>
            </a:lvl2pPr>
            <a:lvl3pPr marL="257175" indent="0">
              <a:buNone/>
              <a:defRPr sz="565"/>
            </a:lvl3pPr>
            <a:lvl4pPr marL="386080" indent="0">
              <a:buNone/>
              <a:defRPr sz="505"/>
            </a:lvl4pPr>
            <a:lvl5pPr marL="514350" indent="0">
              <a:buNone/>
              <a:defRPr sz="505"/>
            </a:lvl5pPr>
            <a:lvl6pPr marL="643255" indent="0">
              <a:buNone/>
              <a:defRPr sz="505"/>
            </a:lvl6pPr>
            <a:lvl7pPr marL="771525" indent="0">
              <a:buNone/>
              <a:defRPr sz="505"/>
            </a:lvl7pPr>
            <a:lvl8pPr marL="900430" indent="0">
              <a:buNone/>
              <a:defRPr sz="505"/>
            </a:lvl8pPr>
            <a:lvl9pPr marL="1028700" indent="0">
              <a:buNone/>
              <a:defRPr sz="50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333780" y="1036536"/>
            <a:ext cx="1370693" cy="137055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1759764" y="691615"/>
            <a:ext cx="1377443" cy="320410"/>
          </a:xfrm>
        </p:spPr>
        <p:txBody>
          <a:bodyPr anchor="ctr" anchorCtr="0"/>
          <a:lstStyle>
            <a:lvl1pPr marL="0" indent="0">
              <a:buNone/>
              <a:defRPr sz="790"/>
            </a:lvl1pPr>
            <a:lvl2pPr marL="128905" indent="0">
              <a:buNone/>
              <a:defRPr sz="675"/>
            </a:lvl2pPr>
            <a:lvl3pPr marL="257175" indent="0">
              <a:buNone/>
              <a:defRPr sz="565"/>
            </a:lvl3pPr>
            <a:lvl4pPr marL="386080" indent="0">
              <a:buNone/>
              <a:defRPr sz="505"/>
            </a:lvl4pPr>
            <a:lvl5pPr marL="514350" indent="0">
              <a:buNone/>
              <a:defRPr sz="505"/>
            </a:lvl5pPr>
            <a:lvl6pPr marL="643255" indent="0">
              <a:buNone/>
              <a:defRPr sz="505"/>
            </a:lvl6pPr>
            <a:lvl7pPr marL="771525" indent="0">
              <a:buNone/>
              <a:defRPr sz="505"/>
            </a:lvl7pPr>
            <a:lvl8pPr marL="900430" indent="0">
              <a:buNone/>
              <a:defRPr sz="505"/>
            </a:lvl8pPr>
            <a:lvl9pPr marL="1028700" indent="0">
              <a:buNone/>
              <a:defRPr sz="50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1759764" y="1036536"/>
            <a:ext cx="1377443" cy="137055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8" name="页脚占位符 7"/>
          <p:cNvSpPr>
            <a:spLocks noGrp="1"/>
          </p:cNvSpPr>
          <p:nvPr>
            <p:ph type="ftr" sz="quarter" idx="11"/>
          </p:nvPr>
        </p:nvSpPr>
        <p:spPr/>
        <p:txBody>
          <a:bodyPr/>
          <a:lstStyle/>
          <a:p>
            <a:pPr lvl="0" defTabSz="347980"/>
            <a:endParaRPr lang="zh-CN" altLang="en-US"/>
          </a:p>
        </p:txBody>
      </p:sp>
      <p:sp>
        <p:nvSpPr>
          <p:cNvPr id="9" name="灯片编号占位符 8"/>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4" name="页脚占位符 3"/>
          <p:cNvSpPr>
            <a:spLocks noGrp="1"/>
          </p:cNvSpPr>
          <p:nvPr>
            <p:ph type="ftr" sz="quarter" idx="11"/>
          </p:nvPr>
        </p:nvSpPr>
        <p:spPr/>
        <p:txBody>
          <a:bodyPr/>
          <a:lstStyle/>
          <a:p>
            <a:pPr lvl="0" defTabSz="347980"/>
            <a:endParaRPr lang="zh-CN" altLang="en-US"/>
          </a:p>
        </p:txBody>
      </p:sp>
      <p:sp>
        <p:nvSpPr>
          <p:cNvPr id="5" name="灯片编号占位符 4"/>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3" name="页脚占位符 2"/>
          <p:cNvSpPr>
            <a:spLocks noGrp="1"/>
          </p:cNvSpPr>
          <p:nvPr>
            <p:ph type="ftr" sz="quarter" idx="11"/>
          </p:nvPr>
        </p:nvSpPr>
        <p:spPr/>
        <p:txBody>
          <a:bodyPr/>
          <a:lstStyle/>
          <a:p>
            <a:pPr lvl="0" defTabSz="347980"/>
            <a:endParaRPr lang="zh-CN" altLang="en-US"/>
          </a:p>
        </p:txBody>
      </p:sp>
      <p:sp>
        <p:nvSpPr>
          <p:cNvPr id="4" name="灯片编号占位符 3"/>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6190" y="177800"/>
            <a:ext cx="1105942" cy="622300"/>
          </a:xfrm>
        </p:spPr>
        <p:txBody>
          <a:bodyPr anchor="b"/>
          <a:lstStyle>
            <a:lvl1pPr>
              <a:defRPr sz="9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1457772" y="383999"/>
            <a:ext cx="1735931" cy="1895299"/>
          </a:xfrm>
        </p:spPr>
        <p:txBody>
          <a:bodyPr/>
          <a:lstStyle>
            <a:lvl1pPr>
              <a:defRPr sz="900"/>
            </a:lvl1pPr>
            <a:lvl2pPr>
              <a:defRPr sz="790"/>
            </a:lvl2pPr>
            <a:lvl3pPr>
              <a:defRPr sz="675"/>
            </a:lvl3pPr>
            <a:lvl4pPr>
              <a:defRPr sz="565"/>
            </a:lvl4pPr>
            <a:lvl5pPr>
              <a:defRPr sz="565"/>
            </a:lvl5pPr>
            <a:lvl6pPr>
              <a:defRPr sz="565"/>
            </a:lvl6pPr>
            <a:lvl7pPr>
              <a:defRPr sz="565"/>
            </a:lvl7pPr>
            <a:lvl8pPr>
              <a:defRPr sz="565"/>
            </a:lvl8pPr>
            <a:lvl9pPr>
              <a:defRPr sz="56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236190" y="800100"/>
            <a:ext cx="1105942" cy="1482284"/>
          </a:xfrm>
        </p:spPr>
        <p:txBody>
          <a:bodyPr/>
          <a:lstStyle>
            <a:lvl1pPr marL="0" indent="0">
              <a:buNone/>
              <a:defRPr sz="450"/>
            </a:lvl1pPr>
            <a:lvl2pPr marL="128905" indent="0">
              <a:buNone/>
              <a:defRPr sz="395"/>
            </a:lvl2pPr>
            <a:lvl3pPr marL="257175" indent="0">
              <a:buNone/>
              <a:defRPr sz="340"/>
            </a:lvl3pPr>
            <a:lvl4pPr marL="386080" indent="0">
              <a:buNone/>
              <a:defRPr sz="280"/>
            </a:lvl4pPr>
            <a:lvl5pPr marL="514350" indent="0">
              <a:buNone/>
              <a:defRPr sz="280"/>
            </a:lvl5pPr>
            <a:lvl6pPr marL="643255" indent="0">
              <a:buNone/>
              <a:defRPr sz="280"/>
            </a:lvl6pPr>
            <a:lvl7pPr marL="771525" indent="0">
              <a:buNone/>
              <a:defRPr sz="280"/>
            </a:lvl7pPr>
            <a:lvl8pPr marL="900430" indent="0">
              <a:buNone/>
              <a:defRPr sz="280"/>
            </a:lvl8pPr>
            <a:lvl9pPr marL="1028700" indent="0">
              <a:buNone/>
              <a:defRPr sz="28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347980"/>
            <a:endParaRPr lang="zh-CN" altLang="en-US"/>
          </a:p>
        </p:txBody>
      </p:sp>
      <p:sp>
        <p:nvSpPr>
          <p:cNvPr id="7" name="灯片编号占位符 6"/>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6190" y="177800"/>
            <a:ext cx="1171504" cy="622300"/>
          </a:xfrm>
        </p:spPr>
        <p:txBody>
          <a:bodyPr anchor="b"/>
          <a:lstStyle>
            <a:lvl1pPr>
              <a:defRPr sz="9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457772" y="177800"/>
            <a:ext cx="1735931" cy="2101497"/>
          </a:xfrm>
        </p:spPr>
        <p:txBody>
          <a:bodyPr/>
          <a:lstStyle>
            <a:lvl1pPr marL="0" indent="0">
              <a:buNone/>
              <a:defRPr sz="900"/>
            </a:lvl1pPr>
            <a:lvl2pPr marL="128905" indent="0">
              <a:buNone/>
              <a:defRPr sz="790"/>
            </a:lvl2pPr>
            <a:lvl3pPr marL="257175" indent="0">
              <a:buNone/>
              <a:defRPr sz="675"/>
            </a:lvl3pPr>
            <a:lvl4pPr marL="386080" indent="0">
              <a:buNone/>
              <a:defRPr sz="565"/>
            </a:lvl4pPr>
            <a:lvl5pPr marL="514350" indent="0">
              <a:buNone/>
              <a:defRPr sz="565"/>
            </a:lvl5pPr>
            <a:lvl6pPr marL="643255" indent="0">
              <a:buNone/>
              <a:defRPr sz="565"/>
            </a:lvl6pPr>
            <a:lvl7pPr marL="771525" indent="0">
              <a:buNone/>
              <a:defRPr sz="565"/>
            </a:lvl7pPr>
            <a:lvl8pPr marL="900430" indent="0">
              <a:buNone/>
              <a:defRPr sz="565"/>
            </a:lvl8pPr>
            <a:lvl9pPr marL="1028700" indent="0">
              <a:buNone/>
              <a:defRPr sz="565"/>
            </a:lvl9pPr>
          </a:lstStyle>
          <a:p>
            <a:endParaRPr lang="zh-CN" altLang="en-US"/>
          </a:p>
        </p:txBody>
      </p:sp>
      <p:sp>
        <p:nvSpPr>
          <p:cNvPr id="4" name="文本占位符 3"/>
          <p:cNvSpPr>
            <a:spLocks noGrp="1"/>
          </p:cNvSpPr>
          <p:nvPr>
            <p:ph type="body" sz="half" idx="2"/>
          </p:nvPr>
        </p:nvSpPr>
        <p:spPr>
          <a:xfrm>
            <a:off x="236190" y="800100"/>
            <a:ext cx="1171504" cy="1482284"/>
          </a:xfrm>
        </p:spPr>
        <p:txBody>
          <a:bodyPr/>
          <a:lstStyle>
            <a:lvl1pPr marL="0" indent="0">
              <a:buNone/>
              <a:defRPr sz="565"/>
            </a:lvl1pPr>
            <a:lvl2pPr marL="128905" indent="0">
              <a:buNone/>
              <a:defRPr sz="505"/>
            </a:lvl2pPr>
            <a:lvl3pPr marL="257175" indent="0">
              <a:buNone/>
              <a:defRPr sz="450"/>
            </a:lvl3pPr>
            <a:lvl4pPr marL="386080" indent="0">
              <a:buNone/>
              <a:defRPr sz="395"/>
            </a:lvl4pPr>
            <a:lvl5pPr marL="514350" indent="0">
              <a:buNone/>
              <a:defRPr sz="395"/>
            </a:lvl5pPr>
            <a:lvl6pPr marL="643255" indent="0">
              <a:buNone/>
              <a:defRPr sz="395"/>
            </a:lvl6pPr>
            <a:lvl7pPr marL="771525" indent="0">
              <a:buNone/>
              <a:defRPr sz="395"/>
            </a:lvl7pPr>
            <a:lvl8pPr marL="900430" indent="0">
              <a:buNone/>
              <a:defRPr sz="395"/>
            </a:lvl8pPr>
            <a:lvl9pPr marL="1028700" indent="0">
              <a:buNone/>
              <a:defRPr sz="39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347980"/>
            <a:fld id="{BB962C8B-B14F-4D97-AF65-F5344CB8AC3E}" type="datetime1">
              <a:rPr lang="zh-CN" altLang="en-US"/>
            </a:fld>
            <a:endParaRPr lang="zh-CN" altLang="en-US"/>
          </a:p>
        </p:txBody>
      </p:sp>
      <p:sp>
        <p:nvSpPr>
          <p:cNvPr id="6" name="页脚占位符 5"/>
          <p:cNvSpPr>
            <a:spLocks noGrp="1"/>
          </p:cNvSpPr>
          <p:nvPr>
            <p:ph type="ftr" sz="quarter" idx="11"/>
          </p:nvPr>
        </p:nvSpPr>
        <p:spPr/>
        <p:txBody>
          <a:bodyPr/>
          <a:lstStyle/>
          <a:p>
            <a:pPr lvl="0" defTabSz="347980"/>
            <a:endParaRPr lang="zh-CN" altLang="en-US"/>
          </a:p>
        </p:txBody>
      </p:sp>
      <p:sp>
        <p:nvSpPr>
          <p:cNvPr id="7" name="灯片编号占位符 6"/>
          <p:cNvSpPr>
            <a:spLocks noGrp="1"/>
          </p:cNvSpPr>
          <p:nvPr>
            <p:ph type="sldNum" sz="quarter" idx="12"/>
          </p:nvPr>
        </p:nvSpPr>
        <p:spPr/>
        <p:txBody>
          <a:bodyPr/>
          <a:lstStyle/>
          <a:p>
            <a:pPr lvl="0" defTabSz="347980"/>
            <a:fld id="{9A0DB2DC-4C9A-4742-B13C-FB6460FD3503}" type="slidenum">
              <a:rPr lang="zh-CN" altLang="en-US"/>
            </a:fld>
            <a:endParaRPr lang="zh-CN" altLang="en-US" sz="500">
              <a:latin typeface="Arial Black" panose="020B0A0402010202020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页脚占位符 1025" hidden="1"/>
          <p:cNvSpPr/>
          <p:nvPr>
            <p:ph type="ftr" sz="quarter"/>
          </p:nvPr>
        </p:nvSpPr>
        <p:spPr>
          <a:xfrm>
            <a:off x="1171575" y="2430463"/>
            <a:ext cx="1085850" cy="177800"/>
          </a:xfrm>
          <a:prstGeom prst="rect">
            <a:avLst/>
          </a:prstGeom>
          <a:noFill/>
          <a:ln w="9525">
            <a:noFill/>
          </a:ln>
        </p:spPr>
        <p:txBody>
          <a:bodyPr lIns="34829" tIns="17415" rIns="34829" bIns="17415" anchor="b" anchorCtr="0"/>
          <a:lstStyle>
            <a:lvl1pPr algn="ctr">
              <a:defRPr sz="500"/>
            </a:lvl1pPr>
          </a:lstStyle>
          <a:p>
            <a:pPr lvl="0" defTabSz="347980"/>
            <a:endParaRPr lang="zh-CN" altLang="en-US"/>
          </a:p>
        </p:txBody>
      </p:sp>
      <p:sp>
        <p:nvSpPr>
          <p:cNvPr id="1027" name="灯片编号占位符 1026" hidden="1"/>
          <p:cNvSpPr/>
          <p:nvPr>
            <p:ph type="sldNum" sz="quarter" idx="1"/>
          </p:nvPr>
        </p:nvSpPr>
        <p:spPr>
          <a:xfrm>
            <a:off x="2457450" y="2430463"/>
            <a:ext cx="800100" cy="177800"/>
          </a:xfrm>
          <a:prstGeom prst="rect">
            <a:avLst/>
          </a:prstGeom>
          <a:noFill/>
          <a:ln w="9525">
            <a:noFill/>
          </a:ln>
        </p:spPr>
        <p:txBody>
          <a:bodyPr lIns="34829" tIns="17415" rIns="34829" bIns="17415" anchor="b" anchorCtr="0"/>
          <a:lstStyle>
            <a:lvl1pPr algn="r">
              <a:defRPr sz="500">
                <a:latin typeface="Arial Black" panose="020B0A04020102020204" charset="0"/>
              </a:defRPr>
            </a:lvl1pPr>
          </a:lstStyle>
          <a:p>
            <a:pPr lvl="0" defTabSz="347980"/>
            <a:fld id="{9A0DB2DC-4C9A-4742-B13C-FB6460FD3503}" type="slidenum">
              <a:rPr lang="zh-CN" altLang="en-US"/>
            </a:fld>
            <a:endParaRPr lang="zh-CN" altLang="en-US" sz="500">
              <a:latin typeface="Arial Black" panose="020B0A04020102020204" charset="0"/>
            </a:endParaRPr>
          </a:p>
        </p:txBody>
      </p:sp>
      <p:grpSp>
        <p:nvGrpSpPr>
          <p:cNvPr id="1028" name="组合 1027"/>
          <p:cNvGrpSpPr/>
          <p:nvPr/>
        </p:nvGrpSpPr>
        <p:grpSpPr>
          <a:xfrm>
            <a:off x="0" y="0"/>
            <a:ext cx="3429000" cy="212725"/>
            <a:chOff x="0" y="0"/>
            <a:chExt cx="5760" cy="344"/>
          </a:xfrm>
        </p:grpSpPr>
        <p:sp>
          <p:nvSpPr>
            <p:cNvPr id="1029" name="矩形 1028"/>
            <p:cNvSpPr/>
            <p:nvPr/>
          </p:nvSpPr>
          <p:spPr>
            <a:xfrm>
              <a:off x="0" y="0"/>
              <a:ext cx="180" cy="336"/>
            </a:xfrm>
            <a:prstGeom prst="rect">
              <a:avLst/>
            </a:prstGeom>
            <a:gradFill rotWithShape="0">
              <a:gsLst>
                <a:gs pos="0">
                  <a:srgbClr val="CCCCE6"/>
                </a:gs>
                <a:gs pos="100000">
                  <a:srgbClr val="FFFFFF"/>
                </a:gs>
              </a:gsLst>
              <a:lin ang="0"/>
              <a:tileRect/>
            </a:gradFill>
            <a:ln w="9525">
              <a:noFill/>
            </a:ln>
          </p:spPr>
          <p:txBody>
            <a:bodyPr wrap="none" lIns="15" tIns="8" rIns="15" bIns="8" anchor="ctr" anchorCtr="0"/>
            <a:p>
              <a:pPr marL="0" lvl="0" indent="0" algn="ctr" defTabSz="347980"/>
              <a:endParaRPr sz="900">
                <a:latin typeface="Times New Roman" panose="02020603050405020304" charset="0"/>
              </a:endParaRPr>
            </a:p>
          </p:txBody>
        </p:sp>
        <p:sp>
          <p:nvSpPr>
            <p:cNvPr id="1030" name="矩形 1029"/>
            <p:cNvSpPr/>
            <p:nvPr/>
          </p:nvSpPr>
          <p:spPr>
            <a:xfrm>
              <a:off x="260" y="85"/>
              <a:ext cx="5500" cy="173"/>
            </a:xfrm>
            <a:prstGeom prst="rect">
              <a:avLst/>
            </a:prstGeom>
            <a:gradFill rotWithShape="0">
              <a:gsLst>
                <a:gs pos="0">
                  <a:srgbClr val="00007D"/>
                </a:gs>
                <a:gs pos="100000">
                  <a:srgbClr val="FFFFFF"/>
                </a:gs>
              </a:gsLst>
              <a:lin ang="0"/>
              <a:tileRect/>
            </a:gradFill>
            <a:ln w="9525">
              <a:noFill/>
            </a:ln>
          </p:spPr>
          <p:txBody>
            <a:bodyPr wrap="none" lIns="15" tIns="8" rIns="15" bIns="8" anchor="ctr" anchorCtr="0"/>
            <a:p>
              <a:pPr marL="0" lvl="0" indent="0" defTabSz="347980"/>
              <a:endParaRPr sz="900">
                <a:latin typeface="Times New Roman" panose="02020603050405020304" charset="0"/>
              </a:endParaRPr>
            </a:p>
          </p:txBody>
        </p:sp>
        <p:sp>
          <p:nvSpPr>
            <p:cNvPr id="1031" name="矩形 1030"/>
            <p:cNvSpPr/>
            <p:nvPr/>
          </p:nvSpPr>
          <p:spPr>
            <a:xfrm>
              <a:off x="258" y="85"/>
              <a:ext cx="87" cy="89"/>
            </a:xfrm>
            <a:prstGeom prst="rect">
              <a:avLst/>
            </a:prstGeom>
            <a:solidFill>
              <a:srgbClr val="CCCCE6"/>
            </a:solidFill>
            <a:ln w="9525">
              <a:noFill/>
            </a:ln>
          </p:spPr>
          <p:txBody>
            <a:bodyPr wrap="none" lIns="15" tIns="8" rIns="15" bIns="8" anchor="ctr" anchorCtr="0"/>
            <a:p>
              <a:pPr marL="0" lvl="0" indent="0" defTabSz="347980"/>
              <a:endParaRPr sz="700">
                <a:solidFill>
                  <a:schemeClr val="hlink"/>
                </a:solidFill>
              </a:endParaRPr>
            </a:p>
          </p:txBody>
        </p:sp>
        <p:sp>
          <p:nvSpPr>
            <p:cNvPr id="1032" name="矩形 1031"/>
            <p:cNvSpPr/>
            <p:nvPr/>
          </p:nvSpPr>
          <p:spPr>
            <a:xfrm>
              <a:off x="345" y="0"/>
              <a:ext cx="88" cy="87"/>
            </a:xfrm>
            <a:prstGeom prst="rect">
              <a:avLst/>
            </a:prstGeom>
            <a:solidFill>
              <a:srgbClr val="CCCCE6"/>
            </a:solidFill>
            <a:ln w="9525">
              <a:noFill/>
            </a:ln>
          </p:spPr>
          <p:txBody>
            <a:bodyPr wrap="none" lIns="15" tIns="8" rIns="15" bIns="8" anchor="ctr" anchorCtr="0"/>
            <a:p>
              <a:pPr marL="0" lvl="0" indent="0" defTabSz="347980"/>
              <a:endParaRPr sz="700">
                <a:solidFill>
                  <a:schemeClr val="hlink"/>
                </a:solidFill>
              </a:endParaRPr>
            </a:p>
          </p:txBody>
        </p:sp>
        <p:sp>
          <p:nvSpPr>
            <p:cNvPr id="1033" name="矩形 1032"/>
            <p:cNvSpPr/>
            <p:nvPr/>
          </p:nvSpPr>
          <p:spPr>
            <a:xfrm>
              <a:off x="345" y="85"/>
              <a:ext cx="88" cy="89"/>
            </a:xfrm>
            <a:prstGeom prst="rect">
              <a:avLst/>
            </a:prstGeom>
            <a:solidFill>
              <a:srgbClr val="9999CC"/>
            </a:solidFill>
            <a:ln w="9525">
              <a:noFill/>
            </a:ln>
          </p:spPr>
          <p:txBody>
            <a:bodyPr wrap="none" lIns="15" tIns="8" rIns="15" bIns="8" anchor="ctr" anchorCtr="0"/>
            <a:p>
              <a:pPr marL="0" lvl="0" indent="0" defTabSz="347980"/>
              <a:endParaRPr sz="700">
                <a:solidFill>
                  <a:schemeClr val="accent2"/>
                </a:solidFill>
              </a:endParaRPr>
            </a:p>
          </p:txBody>
        </p:sp>
        <p:sp>
          <p:nvSpPr>
            <p:cNvPr id="1034" name="矩形 1033"/>
            <p:cNvSpPr/>
            <p:nvPr/>
          </p:nvSpPr>
          <p:spPr>
            <a:xfrm>
              <a:off x="173" y="173"/>
              <a:ext cx="86" cy="87"/>
            </a:xfrm>
            <a:prstGeom prst="rect">
              <a:avLst/>
            </a:prstGeom>
            <a:solidFill>
              <a:srgbClr val="CCCCE6"/>
            </a:solidFill>
            <a:ln w="9525">
              <a:noFill/>
            </a:ln>
          </p:spPr>
          <p:txBody>
            <a:bodyPr wrap="none" lIns="15" tIns="8" rIns="15" bIns="8" anchor="ctr" anchorCtr="0"/>
            <a:p>
              <a:pPr marL="0" lvl="0" indent="0" defTabSz="347980"/>
              <a:endParaRPr sz="700">
                <a:solidFill>
                  <a:schemeClr val="hlink"/>
                </a:solidFill>
              </a:endParaRPr>
            </a:p>
          </p:txBody>
        </p:sp>
        <p:sp>
          <p:nvSpPr>
            <p:cNvPr id="1035" name="矩形 1034"/>
            <p:cNvSpPr/>
            <p:nvPr/>
          </p:nvSpPr>
          <p:spPr>
            <a:xfrm>
              <a:off x="83" y="86"/>
              <a:ext cx="89" cy="87"/>
            </a:xfrm>
            <a:prstGeom prst="rect">
              <a:avLst/>
            </a:prstGeom>
            <a:solidFill>
              <a:srgbClr val="00007D"/>
            </a:solidFill>
            <a:ln w="9525">
              <a:noFill/>
            </a:ln>
          </p:spPr>
          <p:txBody>
            <a:bodyPr wrap="none" lIns="15" tIns="8" rIns="15" bIns="8" anchor="ctr" anchorCtr="0"/>
            <a:p>
              <a:pPr marL="0" lvl="0" indent="0" defTabSz="347980"/>
              <a:endParaRPr sz="900">
                <a:latin typeface="Times New Roman" panose="02020603050405020304" charset="0"/>
              </a:endParaRPr>
            </a:p>
          </p:txBody>
        </p:sp>
        <p:sp>
          <p:nvSpPr>
            <p:cNvPr id="1036" name="矩形 1035"/>
            <p:cNvSpPr/>
            <p:nvPr/>
          </p:nvSpPr>
          <p:spPr>
            <a:xfrm>
              <a:off x="258" y="171"/>
              <a:ext cx="87" cy="87"/>
            </a:xfrm>
            <a:prstGeom prst="rect">
              <a:avLst/>
            </a:prstGeom>
            <a:solidFill>
              <a:srgbClr val="9999CC"/>
            </a:solidFill>
            <a:ln w="9525">
              <a:noFill/>
            </a:ln>
          </p:spPr>
          <p:txBody>
            <a:bodyPr wrap="none" lIns="15" tIns="8" rIns="15" bIns="8" anchor="ctr" anchorCtr="0"/>
            <a:p>
              <a:pPr marL="0" lvl="0" indent="0" defTabSz="347980"/>
              <a:endParaRPr sz="700">
                <a:solidFill>
                  <a:schemeClr val="accent2"/>
                </a:solidFill>
              </a:endParaRPr>
            </a:p>
          </p:txBody>
        </p:sp>
        <p:sp>
          <p:nvSpPr>
            <p:cNvPr id="1037" name="矩形 1036"/>
            <p:cNvSpPr/>
            <p:nvPr/>
          </p:nvSpPr>
          <p:spPr>
            <a:xfrm>
              <a:off x="173" y="258"/>
              <a:ext cx="86" cy="86"/>
            </a:xfrm>
            <a:prstGeom prst="rect">
              <a:avLst/>
            </a:prstGeom>
            <a:solidFill>
              <a:srgbClr val="9999CC"/>
            </a:solidFill>
            <a:ln w="9525">
              <a:noFill/>
            </a:ln>
          </p:spPr>
          <p:txBody>
            <a:bodyPr wrap="none" lIns="15" tIns="8" rIns="15" bIns="8" anchor="ctr" anchorCtr="0"/>
            <a:p>
              <a:pPr marL="0" lvl="0" indent="0" defTabSz="347980"/>
              <a:endParaRPr sz="700">
                <a:solidFill>
                  <a:schemeClr val="accent2"/>
                </a:solidFill>
              </a:endParaRPr>
            </a:p>
          </p:txBody>
        </p:sp>
      </p:grpSp>
      <p:sp>
        <p:nvSpPr>
          <p:cNvPr id="1038" name="标题 1037" hidden="1"/>
          <p:cNvSpPr/>
          <p:nvPr>
            <p:ph type="title" idx="2"/>
          </p:nvPr>
        </p:nvSpPr>
        <p:spPr>
          <a:xfrm>
            <a:off x="171450" y="177800"/>
            <a:ext cx="3086100" cy="533400"/>
          </a:xfrm>
          <a:prstGeom prst="rect">
            <a:avLst/>
          </a:prstGeom>
          <a:noFill/>
          <a:ln w="9525">
            <a:noFill/>
          </a:ln>
        </p:spPr>
        <p:txBody>
          <a:bodyPr lIns="34829" tIns="17415" rIns="34829" bIns="17415" anchor="ctr" anchorCtr="0"/>
          <a:p>
            <a:pPr lvl="0"/>
            <a:r>
              <a:rPr lang="zh-CN" altLang="en-US"/>
              <a:t>单击此处编辑母版标题样式</a:t>
            </a:r>
            <a:endParaRPr lang="zh-CN" altLang="en-US"/>
          </a:p>
        </p:txBody>
      </p:sp>
      <p:sp>
        <p:nvSpPr>
          <p:cNvPr id="1039" name="文本占位符 1038" hidden="1"/>
          <p:cNvSpPr/>
          <p:nvPr>
            <p:ph type="body" idx="3"/>
          </p:nvPr>
        </p:nvSpPr>
        <p:spPr>
          <a:xfrm>
            <a:off x="171450" y="769938"/>
            <a:ext cx="3086100" cy="1511300"/>
          </a:xfrm>
          <a:prstGeom prst="rect">
            <a:avLst/>
          </a:prstGeom>
          <a:noFill/>
          <a:ln w="9525">
            <a:noFill/>
          </a:ln>
        </p:spPr>
        <p:txBody>
          <a:bodyPr lIns="34829" tIns="17415" rIns="34829" bIns="17415"/>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40" name="日期占位符 1039" hidden="1"/>
          <p:cNvSpPr/>
          <p:nvPr>
            <p:ph type="dt" sz="half" idx="4"/>
          </p:nvPr>
        </p:nvSpPr>
        <p:spPr>
          <a:xfrm>
            <a:off x="171450" y="2428875"/>
            <a:ext cx="800100" cy="185738"/>
          </a:xfrm>
          <a:prstGeom prst="rect">
            <a:avLst/>
          </a:prstGeom>
          <a:noFill/>
          <a:ln w="9525">
            <a:noFill/>
          </a:ln>
        </p:spPr>
        <p:txBody>
          <a:bodyPr lIns="34829" tIns="17415" rIns="34829" bIns="17415" anchor="b" anchorCtr="0"/>
          <a:lstStyle>
            <a:lvl1pPr>
              <a:defRPr sz="500"/>
            </a:lvl1pPr>
          </a:lstStyle>
          <a:p>
            <a:pPr lvl="0" defTabSz="347980"/>
            <a:fld id="{BB962C8B-B14F-4D97-AF65-F5344CB8AC3E}" type="datetime1">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marL="0" lvl="0" indent="0" algn="l" defTabSz="347980" rtl="0" eaLnBrk="1" fontAlgn="base" latinLnBrk="0" hangingPunct="1">
        <a:lnSpc>
          <a:spcPct val="100000"/>
        </a:lnSpc>
        <a:spcBef>
          <a:spcPct val="0"/>
        </a:spcBef>
        <a:spcAft>
          <a:spcPct val="0"/>
        </a:spcAft>
        <a:buSzPct val="100000"/>
        <a:buNone/>
        <a:defRPr sz="1700" b="0" i="0" u="none" kern="1200">
          <a:solidFill>
            <a:schemeClr val="tx1"/>
          </a:solidFill>
          <a:latin typeface="+mj-lt"/>
          <a:ea typeface="+mj-ea"/>
          <a:cs typeface="+mj-cs"/>
        </a:defRPr>
      </a:lvl1pPr>
    </p:titleStyle>
    <p:bodyStyle>
      <a:lvl1pPr marL="130175" lvl="0" indent="-130175" algn="l" defTabSz="347980" rtl="0" eaLnBrk="1" fontAlgn="base" latinLnBrk="0" hangingPunct="1">
        <a:lnSpc>
          <a:spcPct val="100000"/>
        </a:lnSpc>
        <a:spcBef>
          <a:spcPct val="20000"/>
        </a:spcBef>
        <a:spcAft>
          <a:spcPct val="0"/>
        </a:spcAft>
        <a:buClr>
          <a:schemeClr val="bg2"/>
        </a:buClr>
        <a:buSzPct val="75000"/>
        <a:buFont typeface="Wingdings" panose="05000000000000000000" pitchFamily="2" charset="2"/>
        <a:buChar char="n"/>
        <a:defRPr sz="1200" b="0" i="0" u="none" kern="1200">
          <a:solidFill>
            <a:schemeClr val="tx1"/>
          </a:solidFill>
          <a:latin typeface="+mn-lt"/>
          <a:ea typeface="+mn-ea"/>
          <a:cs typeface="+mn-cs"/>
        </a:defRPr>
      </a:lvl1pPr>
      <a:lvl2pPr marL="282575" lvl="1" indent="-107950" algn="l" defTabSz="347980" rtl="0" eaLnBrk="1" fontAlgn="base" latinLnBrk="0" hangingPunct="1">
        <a:lnSpc>
          <a:spcPct val="100000"/>
        </a:lnSpc>
        <a:spcBef>
          <a:spcPct val="20000"/>
        </a:spcBef>
        <a:spcAft>
          <a:spcPct val="0"/>
        </a:spcAft>
        <a:buClr>
          <a:schemeClr val="accent2"/>
        </a:buClr>
        <a:buSzPct val="80000"/>
        <a:buFont typeface="Wingdings" panose="05000000000000000000" pitchFamily="2" charset="2"/>
        <a:buChar char="¨"/>
        <a:defRPr sz="1100" b="0" i="0" u="none" kern="1200">
          <a:solidFill>
            <a:schemeClr val="tx1"/>
          </a:solidFill>
          <a:latin typeface="Arial" panose="020B0604020202020204"/>
          <a:ea typeface="宋体" panose="02010600030101010101" pitchFamily="2" charset="-122"/>
          <a:cs typeface="+mn-cs"/>
        </a:defRPr>
      </a:lvl2pPr>
      <a:lvl3pPr marL="434975" lvl="2" indent="-86995" algn="l" defTabSz="347980" rtl="0" eaLnBrk="1" fontAlgn="base" latinLnBrk="0" hangingPunct="1">
        <a:lnSpc>
          <a:spcPct val="100000"/>
        </a:lnSpc>
        <a:spcBef>
          <a:spcPct val="20000"/>
        </a:spcBef>
        <a:spcAft>
          <a:spcPct val="0"/>
        </a:spcAft>
        <a:buClr>
          <a:schemeClr val="bg2"/>
        </a:buClr>
        <a:buSzPct val="65000"/>
        <a:buFont typeface="Wingdings" panose="05000000000000000000" pitchFamily="2" charset="2"/>
        <a:buChar char="n"/>
        <a:defRPr sz="900" b="0" i="0" u="none" kern="1200">
          <a:solidFill>
            <a:schemeClr val="tx1"/>
          </a:solidFill>
          <a:latin typeface="Arial" panose="020B0604020202020204"/>
          <a:ea typeface="宋体" panose="02010600030101010101" pitchFamily="2" charset="-122"/>
          <a:cs typeface="+mn-cs"/>
        </a:defRPr>
      </a:lvl3pPr>
      <a:lvl4pPr marL="609600" lvl="3" indent="-86995" algn="l" defTabSz="347980" rtl="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4pPr>
      <a:lvl5pPr marL="784225" lvl="4" indent="-86995" algn="l"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5pPr>
      <a:lvl6pPr marL="2514600" lvl="5" indent="-228600" algn="l"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6pPr>
      <a:lvl7pPr marL="2971800" lvl="6" indent="-228600" algn="l"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7pPr>
      <a:lvl8pPr marL="3429000" lvl="7" indent="-228600" algn="l"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8pPr>
      <a:lvl9pPr marL="3886200" lvl="8" indent="-228600" algn="l" defTabSz="347980" rtl="0" eaLnBrk="1" fontAlgn="base" latinLnBrk="0" hangingPunct="1">
        <a:lnSpc>
          <a:spcPct val="100000"/>
        </a:lnSpc>
        <a:spcBef>
          <a:spcPct val="20000"/>
        </a:spcBef>
        <a:spcAft>
          <a:spcPct val="0"/>
        </a:spcAft>
        <a:buClr>
          <a:schemeClr val="bg2"/>
        </a:buClr>
        <a:buSzPct val="100000"/>
        <a:buFont typeface="Wingdings" panose="05000000000000000000" pitchFamily="2" charset="2"/>
        <a:buChar char="§"/>
        <a:defRPr sz="800" b="0" i="0" u="none" kern="1200">
          <a:solidFill>
            <a:schemeClr val="tx1"/>
          </a:solidFill>
          <a:latin typeface="Arial" panose="020B0604020202020204"/>
          <a:ea typeface="宋体" panose="02010600030101010101" pitchFamily="2" charset="-122"/>
          <a:cs typeface="+mn-cs"/>
        </a:defRPr>
      </a:lvl9pPr>
    </p:bodyStyle>
    <p:otherStyle>
      <a:lvl1pPr lvl="0">
        <a:buNone/>
        <a:defRPr kern="1200">
          <a:latin typeface="+mn-lt"/>
          <a:ea typeface="+mn-ea"/>
          <a:cs typeface="+mn-cs"/>
        </a:defRPr>
      </a:lvl1pPr>
      <a:lvl2pPr marL="174625" lvl="1" indent="0">
        <a:buNone/>
        <a:defRPr kern="1200">
          <a:latin typeface="+mn-lt"/>
          <a:ea typeface="+mn-ea"/>
          <a:cs typeface="+mn-cs"/>
        </a:defRPr>
      </a:lvl2pPr>
      <a:lvl3pPr marL="347980" lvl="2" indent="0">
        <a:buNone/>
        <a:defRPr kern="1200">
          <a:latin typeface="+mn-lt"/>
          <a:ea typeface="+mn-ea"/>
          <a:cs typeface="+mn-cs"/>
        </a:defRPr>
      </a:lvl3pPr>
      <a:lvl4pPr marL="522605" lvl="3" indent="0">
        <a:buNone/>
        <a:defRPr kern="1200">
          <a:latin typeface="+mn-lt"/>
          <a:ea typeface="+mn-ea"/>
          <a:cs typeface="+mn-cs"/>
        </a:defRPr>
      </a:lvl4pPr>
      <a:lvl5pPr marL="697230" lvl="4" indent="0">
        <a:buNone/>
        <a:defRPr kern="1200">
          <a:latin typeface="+mn-lt"/>
          <a:ea typeface="+mn-ea"/>
          <a:cs typeface="+mn-cs"/>
        </a:defRPr>
      </a:lvl5pPr>
      <a:lvl6pPr marL="2286000" lvl="5" indent="0">
        <a:buNone/>
        <a:defRPr kern="1200">
          <a:latin typeface="+mn-lt"/>
          <a:ea typeface="+mn-ea"/>
          <a:cs typeface="+mn-cs"/>
        </a:defRPr>
      </a:lvl6pPr>
      <a:lvl7pPr marL="2743200" lvl="6" indent="0">
        <a:buNone/>
        <a:defRPr kern="1200">
          <a:latin typeface="+mn-lt"/>
          <a:ea typeface="+mn-ea"/>
          <a:cs typeface="+mn-cs"/>
        </a:defRPr>
      </a:lvl7pPr>
      <a:lvl8pPr marL="3200400" lvl="7" indent="0">
        <a:buNone/>
        <a:defRPr kern="1200">
          <a:latin typeface="+mn-lt"/>
          <a:ea typeface="+mn-ea"/>
          <a:cs typeface="+mn-cs"/>
        </a:defRPr>
      </a:lvl8pPr>
      <a:lvl9pPr marL="3657600" lvl="8" indent="0">
        <a:buNone/>
        <a:defRPr kern="1200">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vmlDrawing" Target="../drawings/vmlDrawing7.vml"/><Relationship Id="rId5" Type="http://schemas.openxmlformats.org/officeDocument/2006/relationships/slideLayout" Target="../slideLayouts/slideLayout7.xml"/><Relationship Id="rId4" Type="http://schemas.openxmlformats.org/officeDocument/2006/relationships/image" Target="../media/image12.png"/><Relationship Id="rId3" Type="http://schemas.openxmlformats.org/officeDocument/2006/relationships/oleObject" Target="../embeddings/oleObject12.bin"/><Relationship Id="rId2" Type="http://schemas.openxmlformats.org/officeDocument/2006/relationships/image" Target="../media/image11.png"/><Relationship Id="rId1"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8.vml"/><Relationship Id="rId5" Type="http://schemas.openxmlformats.org/officeDocument/2006/relationships/slideLayout" Target="../slideLayouts/slideLayout7.xml"/><Relationship Id="rId4" Type="http://schemas.openxmlformats.org/officeDocument/2006/relationships/image" Target="../media/image14.wmf"/><Relationship Id="rId3" Type="http://schemas.openxmlformats.org/officeDocument/2006/relationships/oleObject" Target="../embeddings/oleObject14.bin"/><Relationship Id="rId2" Type="http://schemas.openxmlformats.org/officeDocument/2006/relationships/image" Target="../media/image13.wmf"/><Relationship Id="rId1"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8" Type="http://schemas.openxmlformats.org/officeDocument/2006/relationships/vmlDrawing" Target="../drawings/vmlDrawing9.vml"/><Relationship Id="rId7" Type="http://schemas.openxmlformats.org/officeDocument/2006/relationships/slideLayout" Target="../slideLayouts/slideLayout7.xml"/><Relationship Id="rId6" Type="http://schemas.openxmlformats.org/officeDocument/2006/relationships/image" Target="../media/image17.wmf"/><Relationship Id="rId5" Type="http://schemas.openxmlformats.org/officeDocument/2006/relationships/oleObject" Target="../embeddings/oleObject17.bin"/><Relationship Id="rId4" Type="http://schemas.openxmlformats.org/officeDocument/2006/relationships/image" Target="../media/image16.wmf"/><Relationship Id="rId3" Type="http://schemas.openxmlformats.org/officeDocument/2006/relationships/oleObject" Target="../embeddings/oleObject16.bin"/><Relationship Id="rId2" Type="http://schemas.openxmlformats.org/officeDocument/2006/relationships/image" Target="../media/image15.wmf"/><Relationship Id="rId1"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10.vml"/><Relationship Id="rId5" Type="http://schemas.openxmlformats.org/officeDocument/2006/relationships/slideLayout" Target="../slideLayouts/slideLayout7.xml"/><Relationship Id="rId4" Type="http://schemas.openxmlformats.org/officeDocument/2006/relationships/image" Target="../media/image19.png"/><Relationship Id="rId3" Type="http://schemas.openxmlformats.org/officeDocument/2006/relationships/oleObject" Target="../embeddings/oleObject19.bin"/><Relationship Id="rId2" Type="http://schemas.openxmlformats.org/officeDocument/2006/relationships/image" Target="../media/image18.png"/><Relationship Id="rId1"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6" Type="http://schemas.openxmlformats.org/officeDocument/2006/relationships/vmlDrawing" Target="../drawings/vmlDrawing11.vml"/><Relationship Id="rId5" Type="http://schemas.openxmlformats.org/officeDocument/2006/relationships/slideLayout" Target="../slideLayouts/slideLayout7.xml"/><Relationship Id="rId4" Type="http://schemas.openxmlformats.org/officeDocument/2006/relationships/image" Target="../media/image21.wmf"/><Relationship Id="rId3" Type="http://schemas.openxmlformats.org/officeDocument/2006/relationships/oleObject" Target="../embeddings/oleObject21.bin"/><Relationship Id="rId2" Type="http://schemas.openxmlformats.org/officeDocument/2006/relationships/image" Target="../media/image20.png"/><Relationship Id="rId1"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2.jpeg"/></Relationships>
</file>

<file path=ppt/slides/_rels/slide17.xml.rels><?xml version="1.0" encoding="UTF-8" standalone="yes"?>
<Relationships xmlns="http://schemas.openxmlformats.org/package/2006/relationships"><Relationship Id="rId6" Type="http://schemas.openxmlformats.org/officeDocument/2006/relationships/vmlDrawing" Target="../drawings/vmlDrawing12.vml"/><Relationship Id="rId5" Type="http://schemas.openxmlformats.org/officeDocument/2006/relationships/slideLayout" Target="../slideLayouts/slideLayout7.xml"/><Relationship Id="rId4" Type="http://schemas.openxmlformats.org/officeDocument/2006/relationships/image" Target="../media/image24.wmf"/><Relationship Id="rId3" Type="http://schemas.openxmlformats.org/officeDocument/2006/relationships/oleObject" Target="../embeddings/oleObject23.bin"/><Relationship Id="rId2" Type="http://schemas.openxmlformats.org/officeDocument/2006/relationships/image" Target="../media/image23.wmf"/><Relationship Id="rId1"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6" Type="http://schemas.openxmlformats.org/officeDocument/2006/relationships/vmlDrawing" Target="../drawings/vmlDrawing13.vml"/><Relationship Id="rId5" Type="http://schemas.openxmlformats.org/officeDocument/2006/relationships/slideLayout" Target="../slideLayouts/slideLayout7.xml"/><Relationship Id="rId4" Type="http://schemas.openxmlformats.org/officeDocument/2006/relationships/image" Target="../media/image26.wmf"/><Relationship Id="rId3" Type="http://schemas.openxmlformats.org/officeDocument/2006/relationships/oleObject" Target="../embeddings/oleObject25.bin"/><Relationship Id="rId2" Type="http://schemas.openxmlformats.org/officeDocument/2006/relationships/image" Target="../media/image25.wmf"/><Relationship Id="rId1"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6" Type="http://schemas.openxmlformats.org/officeDocument/2006/relationships/vmlDrawing" Target="../drawings/vmlDrawing14.vml"/><Relationship Id="rId5" Type="http://schemas.openxmlformats.org/officeDocument/2006/relationships/slideLayout" Target="../slideLayouts/slideLayout7.xml"/><Relationship Id="rId4" Type="http://schemas.openxmlformats.org/officeDocument/2006/relationships/image" Target="../media/image28.wmf"/><Relationship Id="rId3" Type="http://schemas.openxmlformats.org/officeDocument/2006/relationships/oleObject" Target="../embeddings/oleObject27.bin"/><Relationship Id="rId2" Type="http://schemas.openxmlformats.org/officeDocument/2006/relationships/image" Target="../media/image27.wmf"/><Relationship Id="rId1"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6" Type="http://schemas.openxmlformats.org/officeDocument/2006/relationships/vmlDrawing" Target="../drawings/vmlDrawing15.vml"/><Relationship Id="rId5" Type="http://schemas.openxmlformats.org/officeDocument/2006/relationships/slideLayout" Target="../slideLayouts/slideLayout7.xml"/><Relationship Id="rId4" Type="http://schemas.openxmlformats.org/officeDocument/2006/relationships/image" Target="../media/image30.png"/><Relationship Id="rId3" Type="http://schemas.openxmlformats.org/officeDocument/2006/relationships/oleObject" Target="../embeddings/oleObject29.bin"/><Relationship Id="rId2" Type="http://schemas.openxmlformats.org/officeDocument/2006/relationships/image" Target="../media/image29.wmf"/><Relationship Id="rId1"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4" Type="http://schemas.openxmlformats.org/officeDocument/2006/relationships/vmlDrawing" Target="../drawings/vmlDrawing16.vml"/><Relationship Id="rId3" Type="http://schemas.openxmlformats.org/officeDocument/2006/relationships/slideLayout" Target="../slideLayouts/slideLayout7.xml"/><Relationship Id="rId2" Type="http://schemas.openxmlformats.org/officeDocument/2006/relationships/image" Target="../media/image31.wmf"/><Relationship Id="rId1" Type="http://schemas.openxmlformats.org/officeDocument/2006/relationships/oleObject" Target="../embeddings/oleObject30.bin"/></Relationships>
</file>

<file path=ppt/slides/_rels/slide23.xml.rels><?xml version="1.0" encoding="UTF-8" standalone="yes"?>
<Relationships xmlns="http://schemas.openxmlformats.org/package/2006/relationships"><Relationship Id="rId4" Type="http://schemas.openxmlformats.org/officeDocument/2006/relationships/vmlDrawing" Target="../drawings/vmlDrawing17.vml"/><Relationship Id="rId3" Type="http://schemas.openxmlformats.org/officeDocument/2006/relationships/slideLayout" Target="../slideLayouts/slideLayout7.xml"/><Relationship Id="rId2" Type="http://schemas.openxmlformats.org/officeDocument/2006/relationships/image" Target="../media/image32.wmf"/><Relationship Id="rId1"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18.vml"/><Relationship Id="rId3" Type="http://schemas.openxmlformats.org/officeDocument/2006/relationships/slideLayout" Target="../slideLayouts/slideLayout7.xml"/><Relationship Id="rId2" Type="http://schemas.openxmlformats.org/officeDocument/2006/relationships/image" Target="../media/image33.wmf"/><Relationship Id="rId1" Type="http://schemas.openxmlformats.org/officeDocument/2006/relationships/oleObject" Target="../embeddings/oleObject3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4" Type="http://schemas.openxmlformats.org/officeDocument/2006/relationships/vmlDrawing" Target="../drawings/vmlDrawing19.vml"/><Relationship Id="rId3" Type="http://schemas.openxmlformats.org/officeDocument/2006/relationships/slideLayout" Target="../slideLayouts/slideLayout7.xml"/><Relationship Id="rId2" Type="http://schemas.openxmlformats.org/officeDocument/2006/relationships/image" Target="../media/image34.wmf"/><Relationship Id="rId1" Type="http://schemas.openxmlformats.org/officeDocument/2006/relationships/oleObject" Target="../embeddings/oleObject33.bin"/></Relationships>
</file>

<file path=ppt/slides/_rels/slide28.xml.rels><?xml version="1.0" encoding="UTF-8" standalone="yes"?>
<Relationships xmlns="http://schemas.openxmlformats.org/package/2006/relationships"><Relationship Id="rId8" Type="http://schemas.openxmlformats.org/officeDocument/2006/relationships/vmlDrawing" Target="../drawings/vmlDrawing20.vml"/><Relationship Id="rId7"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oleObject" Target="../embeddings/oleObject36.bin"/><Relationship Id="rId4" Type="http://schemas.openxmlformats.org/officeDocument/2006/relationships/image" Target="../media/image36.png"/><Relationship Id="rId3" Type="http://schemas.openxmlformats.org/officeDocument/2006/relationships/oleObject" Target="../embeddings/oleObject35.bin"/><Relationship Id="rId2" Type="http://schemas.openxmlformats.org/officeDocument/2006/relationships/image" Target="../media/image35.png"/><Relationship Id="rId1" Type="http://schemas.openxmlformats.org/officeDocument/2006/relationships/oleObject" Target="../embeddings/oleObject34.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4" Type="http://schemas.openxmlformats.org/officeDocument/2006/relationships/vmlDrawing" Target="../drawings/vmlDrawing21.vml"/><Relationship Id="rId3" Type="http://schemas.openxmlformats.org/officeDocument/2006/relationships/slideLayout" Target="../slideLayouts/slideLayout7.xml"/><Relationship Id="rId2" Type="http://schemas.openxmlformats.org/officeDocument/2006/relationships/image" Target="../media/image38.wmf"/><Relationship Id="rId1" Type="http://schemas.openxmlformats.org/officeDocument/2006/relationships/oleObject" Target="../embeddings/oleObject37.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oleObject" Target="../embeddings/oleObject3.bin"/><Relationship Id="rId4" Type="http://schemas.openxmlformats.org/officeDocument/2006/relationships/image" Target="../media/image2.png"/><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7.xml"/><Relationship Id="rId4" Type="http://schemas.openxmlformats.org/officeDocument/2006/relationships/image" Target="../media/image6.wmf"/><Relationship Id="rId3" Type="http://schemas.openxmlformats.org/officeDocument/2006/relationships/oleObject" Target="../embeddings/oleObject6.bin"/><Relationship Id="rId2" Type="http://schemas.openxmlformats.org/officeDocument/2006/relationships/image" Target="../media/image5.png"/><Relationship Id="rId1"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7.xml"/><Relationship Id="rId4" Type="http://schemas.openxmlformats.org/officeDocument/2006/relationships/image" Target="../media/image8.png"/><Relationship Id="rId3" Type="http://schemas.openxmlformats.org/officeDocument/2006/relationships/oleObject" Target="../embeddings/oleObject8.bin"/><Relationship Id="rId2" Type="http://schemas.openxmlformats.org/officeDocument/2006/relationships/image" Target="../media/image7.wmf"/><Relationship Id="rId1"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7.xml"/><Relationship Id="rId2" Type="http://schemas.openxmlformats.org/officeDocument/2006/relationships/image" Target="../media/image9.wmf"/><Relationship Id="rId1"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7.xml"/><Relationship Id="rId2" Type="http://schemas.openxmlformats.org/officeDocument/2006/relationships/image" Target="../media/image10.png"/><Relationship Id="rId1"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日期占位符 1"/>
          <p:cNvSpPr/>
          <p:nvPr>
            <p:ph type="dt" sz="half"/>
          </p:nvPr>
        </p:nvSpPr>
        <p:spPr/>
        <p:txBody>
          <a:bodyPr/>
          <a:p>
            <a:pPr defTabSz="347980"/>
            <a:fld id="{BB962C8B-B14F-4D97-AF65-F5344CB8AC3E}" type="datetime1">
              <a:rPr lang="zh-CN" altLang="en-US"/>
            </a:fld>
            <a:endParaRPr lang="zh-CN" altLang="en-US"/>
          </a:p>
        </p:txBody>
      </p:sp>
      <p:sp>
        <p:nvSpPr>
          <p:cNvPr id="3" name="灯片编号占位符 2"/>
          <p:cNvSpPr/>
          <p:nvPr>
            <p:ph type="sldNum" sz="quarter" idx="2"/>
          </p:nvPr>
        </p:nvSpPr>
        <p:spPr/>
        <p:txBody>
          <a:bodyPr/>
          <a:p>
            <a:pPr defTabSz="347980"/>
            <a:fld id="{9A0DB2DC-4C9A-4742-B13C-FB6460FD3503}" type="slidenum">
              <a:rPr lang="zh-CN" altLang="en-US"/>
            </a:fld>
            <a:endParaRPr lang="zh-CN" altLang="en-US">
              <a:latin typeface="Arial Black" panose="020B0A04020102020204" charset="0"/>
            </a:endParaRPr>
          </a:p>
        </p:txBody>
      </p:sp>
      <p:sp>
        <p:nvSpPr>
          <p:cNvPr id="2071" name="矩形 2070"/>
          <p:cNvSpPr/>
          <p:nvPr/>
        </p:nvSpPr>
        <p:spPr>
          <a:xfrm>
            <a:off x="1143000" y="858838"/>
            <a:ext cx="2171700" cy="668337"/>
          </a:xfrm>
          <a:prstGeom prst="rect">
            <a:avLst/>
          </a:prstGeom>
          <a:noFill/>
          <a:ln w="9525">
            <a:noFill/>
          </a:ln>
        </p:spPr>
        <p:txBody>
          <a:bodyPr lIns="34829" tIns="17415" rIns="34829" bIns="17415">
            <a:spAutoFit/>
          </a:bodyPr>
          <a:p>
            <a:pPr algn="ctr" defTabSz="347980">
              <a:spcBef>
                <a:spcPct val="50000"/>
              </a:spcBef>
            </a:pPr>
            <a:r>
              <a:rPr lang="en-US" altLang="zh-CN" sz="1400" b="1">
                <a:solidFill>
                  <a:srgbClr val="FFFFFF"/>
                </a:solidFill>
              </a:rPr>
              <a:t>LED</a:t>
            </a:r>
            <a:r>
              <a:rPr lang="zh-CN" altLang="en-US" sz="1400" b="1">
                <a:solidFill>
                  <a:srgbClr val="FFFFFF"/>
                </a:solidFill>
              </a:rPr>
              <a:t>的热量管理</a:t>
            </a:r>
            <a:endParaRPr lang="zh-CN" altLang="en-US" sz="1400" b="1">
              <a:solidFill>
                <a:srgbClr val="FFFFFF"/>
              </a:solidFill>
            </a:endParaRPr>
          </a:p>
          <a:p>
            <a:pPr algn="ctr" defTabSz="347980">
              <a:spcBef>
                <a:spcPct val="50000"/>
              </a:spcBef>
            </a:pPr>
            <a:r>
              <a:rPr lang="en-US" altLang="zh-CN" sz="1100">
                <a:solidFill>
                  <a:schemeClr val="bg1"/>
                </a:solidFill>
                <a:latin typeface="Times New Roman" panose="02020603050405020304" charset="0"/>
              </a:rPr>
              <a:t>Thermal Management Considerations for LEDs</a:t>
            </a:r>
            <a:r>
              <a:rPr lang="en-US" altLang="zh-CN" sz="800">
                <a:solidFill>
                  <a:schemeClr val="bg1"/>
                </a:solidFill>
              </a:rPr>
              <a:t> </a:t>
            </a:r>
            <a:endParaRPr lang="en-US" altLang="zh-CN" sz="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49" name="矩形 2148"/>
          <p:cNvSpPr/>
          <p:nvPr/>
        </p:nvSpPr>
        <p:spPr>
          <a:xfrm>
            <a:off x="228600" y="236538"/>
            <a:ext cx="2914650" cy="177800"/>
          </a:xfrm>
          <a:prstGeom prst="rect">
            <a:avLst/>
          </a:prstGeom>
          <a:noFill/>
          <a:ln w="9525">
            <a:noFill/>
          </a:ln>
        </p:spPr>
        <p:txBody>
          <a:bodyPr lIns="34829" tIns="17415" rIns="34829" bIns="17415">
            <a:spAutoFit/>
          </a:bodyPr>
          <a:p>
            <a:pPr defTabSz="347980">
              <a:spcBef>
                <a:spcPct val="50000"/>
              </a:spcBef>
            </a:pPr>
            <a:r>
              <a:rPr lang="en-US" altLang="zh-CN" sz="900"/>
              <a:t>(7)</a:t>
            </a:r>
            <a:r>
              <a:rPr lang="zh-CN" altLang="en-US" sz="900">
                <a:latin typeface="宋体" panose="02010600030101010101" pitchFamily="2" charset="-122"/>
              </a:rPr>
              <a:t>热对</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寿命的影响</a:t>
            </a:r>
            <a:r>
              <a:rPr lang="zh-CN" altLang="en-US" sz="900"/>
              <a:t>  </a:t>
            </a:r>
            <a:endParaRPr lang="zh-CN" altLang="en-US" sz="900"/>
          </a:p>
        </p:txBody>
      </p:sp>
      <p:sp>
        <p:nvSpPr>
          <p:cNvPr id="2150" name="矩形 2149"/>
          <p:cNvSpPr/>
          <p:nvPr/>
        </p:nvSpPr>
        <p:spPr>
          <a:xfrm>
            <a:off x="152400" y="476250"/>
            <a:ext cx="1724025" cy="147638"/>
          </a:xfrm>
          <a:prstGeom prst="rect">
            <a:avLst/>
          </a:prstGeom>
          <a:solidFill>
            <a:srgbClr val="FFFFFF"/>
          </a:solidFill>
          <a:ln w="9525">
            <a:noFill/>
          </a:ln>
        </p:spPr>
        <p:txBody>
          <a:bodyPr lIns="34829" tIns="17415" rIns="34829" bIns="17415"/>
          <a:p>
            <a:pPr algn="just" defTabSz="347980" eaLnBrk="0" hangingPunct="0"/>
            <a:r>
              <a:rPr lang="zh-CN" altLang="en-US" sz="600" b="1">
                <a:latin typeface="Times New Roman" panose="02020603050405020304" charset="0"/>
              </a:rPr>
              <a:t>不同温度下</a:t>
            </a:r>
            <a:r>
              <a:rPr lang="en-US" altLang="zh-CN" sz="600" b="1">
                <a:latin typeface="Times New Roman" panose="02020603050405020304" charset="0"/>
              </a:rPr>
              <a:t>AlInGaP Power LED</a:t>
            </a:r>
            <a:r>
              <a:rPr lang="zh-CN" altLang="en-US" sz="600" b="1">
                <a:latin typeface="Times New Roman" panose="02020603050405020304" charset="0"/>
              </a:rPr>
              <a:t>老化测试结果</a:t>
            </a:r>
            <a:endParaRPr lang="zh-CN" altLang="en-US" sz="600" b="1">
              <a:latin typeface="Times New Roman" panose="02020603050405020304" charset="0"/>
            </a:endParaRPr>
          </a:p>
        </p:txBody>
      </p:sp>
      <p:sp>
        <p:nvSpPr>
          <p:cNvPr id="2151" name="矩形 2150"/>
          <p:cNvSpPr/>
          <p:nvPr/>
        </p:nvSpPr>
        <p:spPr>
          <a:xfrm>
            <a:off x="485775" y="1778000"/>
            <a:ext cx="1157288" cy="115888"/>
          </a:xfrm>
          <a:prstGeom prst="rect">
            <a:avLst/>
          </a:prstGeom>
          <a:solidFill>
            <a:srgbClr val="FFFFFF"/>
          </a:solidFill>
          <a:ln w="9525">
            <a:noFill/>
          </a:ln>
        </p:spPr>
        <p:txBody>
          <a:bodyPr lIns="34829" tIns="17415" rIns="34829" bIns="17415"/>
          <a:p>
            <a:pPr algn="ctr" defTabSz="347980" eaLnBrk="0" hangingPunct="0"/>
            <a:r>
              <a:rPr lang="zh-CN" altLang="en-US" sz="500" b="1">
                <a:latin typeface="Times New Roman" panose="02020603050405020304" charset="0"/>
              </a:rPr>
              <a:t>测试时间（小时）</a:t>
            </a:r>
            <a:endParaRPr lang="zh-CN" altLang="en-US" sz="500" b="1">
              <a:latin typeface="Times New Roman" panose="02020603050405020304" charset="0"/>
            </a:endParaRPr>
          </a:p>
        </p:txBody>
      </p:sp>
      <p:sp>
        <p:nvSpPr>
          <p:cNvPr id="2152" name="矩形 2151"/>
          <p:cNvSpPr/>
          <p:nvPr/>
        </p:nvSpPr>
        <p:spPr>
          <a:xfrm>
            <a:off x="142875" y="679450"/>
            <a:ext cx="109538" cy="395288"/>
          </a:xfrm>
          <a:prstGeom prst="rect">
            <a:avLst/>
          </a:prstGeom>
          <a:solidFill>
            <a:srgbClr val="FFFFFF"/>
          </a:solidFill>
          <a:ln w="9525">
            <a:noFill/>
          </a:ln>
        </p:spPr>
        <p:txBody>
          <a:bodyPr vert="eaVert" lIns="34829" tIns="17415" rIns="34829" bIns="17415"/>
          <a:p>
            <a:pPr algn="just" defTabSz="347980" eaLnBrk="0" hangingPunct="0"/>
            <a:r>
              <a:rPr lang="zh-CN" altLang="en-US" sz="500" b="1">
                <a:latin typeface="Times New Roman" panose="02020603050405020304" charset="0"/>
              </a:rPr>
              <a:t>相对光输出</a:t>
            </a:r>
            <a:endParaRPr lang="zh-CN" altLang="en-US" sz="500" b="1">
              <a:latin typeface="Times New Roman" panose="02020603050405020304" charset="0"/>
            </a:endParaRPr>
          </a:p>
        </p:txBody>
      </p:sp>
      <p:graphicFrame>
        <p:nvGraphicFramePr>
          <p:cNvPr id="2153" name="对象 2152"/>
          <p:cNvGraphicFramePr>
            <a:graphicFrameLocks noChangeAspect="1"/>
          </p:cNvGraphicFramePr>
          <p:nvPr/>
        </p:nvGraphicFramePr>
        <p:xfrm>
          <a:off x="215900" y="622300"/>
          <a:ext cx="1584325" cy="1155700"/>
        </p:xfrm>
        <a:graphic>
          <a:graphicData uri="http://schemas.openxmlformats.org/presentationml/2006/ole">
            <mc:AlternateContent xmlns:mc="http://schemas.openxmlformats.org/markup-compatibility/2006">
              <mc:Choice xmlns:v="urn:schemas-microsoft-com:vml" Requires="v">
                <p:oleObj spid="_x0000_s3086" name="" r:id="rId1" imgW="4371975" imgH="3000375" progId="Paint.Picture">
                  <p:embed/>
                </p:oleObj>
              </mc:Choice>
              <mc:Fallback>
                <p:oleObj name="" r:id="rId1" imgW="4371975" imgH="3000375" progId="Paint.Picture">
                  <p:embed/>
                  <p:pic>
                    <p:nvPicPr>
                      <p:cNvPr id="0" name="图片 3085"/>
                      <p:cNvPicPr/>
                      <p:nvPr/>
                    </p:nvPicPr>
                    <p:blipFill>
                      <a:blip r:embed="rId2"/>
                      <a:stretch>
                        <a:fillRect/>
                      </a:stretch>
                    </p:blipFill>
                    <p:spPr>
                      <a:xfrm>
                        <a:off x="215900" y="622300"/>
                        <a:ext cx="1584325" cy="1155700"/>
                      </a:xfrm>
                      <a:prstGeom prst="rect">
                        <a:avLst/>
                      </a:prstGeom>
                      <a:noFill/>
                      <a:ln w="38100">
                        <a:noFill/>
                        <a:miter/>
                      </a:ln>
                    </p:spPr>
                  </p:pic>
                </p:oleObj>
              </mc:Fallback>
            </mc:AlternateContent>
          </a:graphicData>
        </a:graphic>
      </p:graphicFrame>
      <p:sp>
        <p:nvSpPr>
          <p:cNvPr id="2154" name="矩形 2153"/>
          <p:cNvSpPr/>
          <p:nvPr/>
        </p:nvSpPr>
        <p:spPr>
          <a:xfrm>
            <a:off x="700088" y="1266825"/>
            <a:ext cx="136525" cy="212725"/>
          </a:xfrm>
          <a:prstGeom prst="rect">
            <a:avLst/>
          </a:prstGeom>
          <a:solidFill>
            <a:srgbClr val="FFFFFF"/>
          </a:solidFill>
          <a:ln w="9525">
            <a:noFill/>
          </a:ln>
        </p:spPr>
        <p:txBody>
          <a:bodyPr lIns="0" tIns="0" rIns="0" bIns="0"/>
          <a:p>
            <a:pPr algn="just" defTabSz="347980" eaLnBrk="0" hangingPunct="0"/>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外推数据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200000"/>
              </a:lnSpc>
            </a:pPr>
            <a:r>
              <a:rPr lang="zh-CN" altLang="en-US" sz="200">
                <a:latin typeface="Times New Roman" panose="02020603050405020304" charset="0"/>
              </a:rPr>
              <a:t>外推数据</a:t>
            </a:r>
            <a:endParaRPr lang="zh-CN" altLang="en-US" sz="200">
              <a:latin typeface="Times New Roman" panose="02020603050405020304" charset="0"/>
            </a:endParaRPr>
          </a:p>
        </p:txBody>
      </p:sp>
      <p:sp>
        <p:nvSpPr>
          <p:cNvPr id="2155" name="矩形 2154"/>
          <p:cNvSpPr/>
          <p:nvPr/>
        </p:nvSpPr>
        <p:spPr>
          <a:xfrm>
            <a:off x="712788" y="1495425"/>
            <a:ext cx="136525" cy="90488"/>
          </a:xfrm>
          <a:prstGeom prst="rect">
            <a:avLst/>
          </a:prstGeom>
          <a:solidFill>
            <a:srgbClr val="FFFFFF"/>
          </a:solidFill>
          <a:ln w="9525">
            <a:noFill/>
          </a:ln>
        </p:spPr>
        <p:txBody>
          <a:bodyPr lIns="0" tIns="0" rIns="0" bIns="0"/>
          <a:p>
            <a:pPr algn="just" defTabSz="347980" eaLnBrk="0" hangingPunct="0"/>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外推数据</a:t>
            </a:r>
            <a:endParaRPr lang="zh-CN" altLang="en-US" sz="200">
              <a:solidFill>
                <a:srgbClr val="FF0000"/>
              </a:solidFill>
              <a:latin typeface="Times New Roman" panose="02020603050405020304" charset="0"/>
            </a:endParaRPr>
          </a:p>
          <a:p>
            <a:pPr algn="just" defTabSz="347980" eaLnBrk="0" hangingPunct="0">
              <a:lnSpc>
                <a:spcPct val="120000"/>
              </a:lnSpc>
            </a:pPr>
            <a:endParaRPr lang="zh-CN" altLang="en-US" sz="200">
              <a:solidFill>
                <a:srgbClr val="FF0000"/>
              </a:solidFill>
              <a:latin typeface="Times New Roman" panose="02020603050405020304" charset="0"/>
            </a:endParaRPr>
          </a:p>
        </p:txBody>
      </p:sp>
      <p:sp>
        <p:nvSpPr>
          <p:cNvPr id="2156" name="矩形 2155"/>
          <p:cNvSpPr/>
          <p:nvPr/>
        </p:nvSpPr>
        <p:spPr>
          <a:xfrm>
            <a:off x="1828800" y="1066800"/>
            <a:ext cx="1485900" cy="115888"/>
          </a:xfrm>
          <a:prstGeom prst="rect">
            <a:avLst/>
          </a:prstGeom>
          <a:solidFill>
            <a:srgbClr val="FFFFFF"/>
          </a:solidFill>
          <a:ln w="9525">
            <a:noFill/>
          </a:ln>
        </p:spPr>
        <p:txBody>
          <a:bodyPr lIns="34829" tIns="17415" rIns="34829" bIns="17415"/>
          <a:p>
            <a:pPr algn="just" defTabSz="347980" eaLnBrk="0" hangingPunct="0"/>
            <a:r>
              <a:rPr lang="zh-CN" altLang="en-US" sz="600" b="1">
                <a:latin typeface="Times New Roman" panose="02020603050405020304" charset="0"/>
              </a:rPr>
              <a:t>不同温度下</a:t>
            </a:r>
            <a:r>
              <a:rPr lang="en-US" altLang="zh-CN" sz="600" b="1">
                <a:latin typeface="Times New Roman" panose="02020603050405020304" charset="0"/>
              </a:rPr>
              <a:t>InGaN  Power LED</a:t>
            </a:r>
            <a:r>
              <a:rPr lang="zh-CN" altLang="en-US" sz="600" b="1">
                <a:latin typeface="Times New Roman" panose="02020603050405020304" charset="0"/>
              </a:rPr>
              <a:t>老化测试结果</a:t>
            </a:r>
            <a:endParaRPr lang="zh-CN" altLang="en-US" sz="600" b="1">
              <a:latin typeface="Times New Roman" panose="02020603050405020304" charset="0"/>
            </a:endParaRPr>
          </a:p>
        </p:txBody>
      </p:sp>
      <p:sp>
        <p:nvSpPr>
          <p:cNvPr id="2157" name="矩形 2156"/>
          <p:cNvSpPr/>
          <p:nvPr/>
        </p:nvSpPr>
        <p:spPr>
          <a:xfrm>
            <a:off x="879475" y="796925"/>
            <a:ext cx="3429000" cy="0"/>
          </a:xfrm>
          <a:prstGeom prst="rect">
            <a:avLst/>
          </a:prstGeom>
          <a:noFill/>
          <a:ln w="9525">
            <a:noFill/>
          </a:ln>
        </p:spPr>
        <p:txBody>
          <a:bodyPr/>
          <a:p>
            <a:endParaRPr lang="zh-CN" altLang="en-US"/>
          </a:p>
        </p:txBody>
      </p:sp>
      <p:grpSp>
        <p:nvGrpSpPr>
          <p:cNvPr id="2158" name="组合 2157"/>
          <p:cNvGrpSpPr/>
          <p:nvPr/>
        </p:nvGrpSpPr>
        <p:grpSpPr>
          <a:xfrm>
            <a:off x="1752600" y="1185863"/>
            <a:ext cx="1619250" cy="1181100"/>
            <a:chOff x="1104" y="747"/>
            <a:chExt cx="1020" cy="744"/>
          </a:xfrm>
        </p:grpSpPr>
        <p:graphicFrame>
          <p:nvGraphicFramePr>
            <p:cNvPr id="2159" name="对象 2158"/>
            <p:cNvGraphicFramePr>
              <a:graphicFrameLocks noChangeAspect="1"/>
            </p:cNvGraphicFramePr>
            <p:nvPr/>
          </p:nvGraphicFramePr>
          <p:xfrm>
            <a:off x="1152" y="747"/>
            <a:ext cx="972" cy="670"/>
          </p:xfrm>
          <a:graphic>
            <a:graphicData uri="http://schemas.openxmlformats.org/presentationml/2006/ole">
              <mc:AlternateContent xmlns:mc="http://schemas.openxmlformats.org/markup-compatibility/2006">
                <mc:Choice xmlns:v="urn:schemas-microsoft-com:vml" Requires="v">
                  <p:oleObj spid="_x0000_s3087" name="" r:id="rId3" imgW="4781550" imgH="3067050" progId="Paint.Picture">
                    <p:embed/>
                  </p:oleObj>
                </mc:Choice>
                <mc:Fallback>
                  <p:oleObj name="" r:id="rId3" imgW="4781550" imgH="3067050" progId="Paint.Picture">
                    <p:embed/>
                    <p:pic>
                      <p:nvPicPr>
                        <p:cNvPr id="0" name="图片 3086"/>
                        <p:cNvPicPr/>
                        <p:nvPr/>
                      </p:nvPicPr>
                      <p:blipFill>
                        <a:blip r:embed="rId4"/>
                        <a:stretch>
                          <a:fillRect/>
                        </a:stretch>
                      </p:blipFill>
                      <p:spPr>
                        <a:xfrm>
                          <a:off x="1152" y="747"/>
                          <a:ext cx="972" cy="670"/>
                        </a:xfrm>
                        <a:prstGeom prst="rect">
                          <a:avLst/>
                        </a:prstGeom>
                        <a:noFill/>
                        <a:ln w="38100">
                          <a:noFill/>
                          <a:miter/>
                        </a:ln>
                      </p:spPr>
                    </p:pic>
                  </p:oleObj>
                </mc:Fallback>
              </mc:AlternateContent>
            </a:graphicData>
          </a:graphic>
        </p:graphicFrame>
        <p:sp>
          <p:nvSpPr>
            <p:cNvPr id="2160" name="矩形 2159"/>
            <p:cNvSpPr/>
            <p:nvPr/>
          </p:nvSpPr>
          <p:spPr>
            <a:xfrm>
              <a:off x="1439" y="1050"/>
              <a:ext cx="90" cy="128"/>
            </a:xfrm>
            <a:prstGeom prst="rect">
              <a:avLst/>
            </a:prstGeom>
            <a:solidFill>
              <a:srgbClr val="FFFFFF"/>
            </a:solidFill>
            <a:ln w="9525">
              <a:noFill/>
            </a:ln>
          </p:spPr>
          <p:txBody>
            <a:bodyPr lIns="0" tIns="0" rIns="0" bIns="0"/>
            <a:p>
              <a:pPr algn="just" defTabSz="347980" eaLnBrk="0" hangingPunct="0">
                <a:lnSpc>
                  <a:spcPct val="130000"/>
                </a:lnSpc>
              </a:pPr>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外推数据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外推数据</a:t>
              </a:r>
              <a:endParaRPr lang="zh-CN" altLang="en-US" sz="200">
                <a:latin typeface="Times New Roman" panose="02020603050405020304" charset="0"/>
              </a:endParaRPr>
            </a:p>
          </p:txBody>
        </p:sp>
        <p:sp>
          <p:nvSpPr>
            <p:cNvPr id="2161" name="矩形 2160"/>
            <p:cNvSpPr/>
            <p:nvPr/>
          </p:nvSpPr>
          <p:spPr>
            <a:xfrm>
              <a:off x="1447" y="1187"/>
              <a:ext cx="85" cy="57"/>
            </a:xfrm>
            <a:prstGeom prst="rect">
              <a:avLst/>
            </a:prstGeom>
            <a:solidFill>
              <a:srgbClr val="FFFFFF"/>
            </a:solidFill>
            <a:ln w="9525">
              <a:noFill/>
            </a:ln>
          </p:spPr>
          <p:txBody>
            <a:bodyPr lIns="0" tIns="0" rIns="0" bIns="0"/>
            <a:p>
              <a:pPr algn="just" defTabSz="347980" eaLnBrk="0" hangingPunct="0">
                <a:lnSpc>
                  <a:spcPct val="120000"/>
                </a:lnSpc>
              </a:pPr>
              <a:r>
                <a:rPr lang="zh-CN" altLang="en-US" sz="200">
                  <a:latin typeface="Times New Roman" panose="02020603050405020304" charset="0"/>
                </a:rPr>
                <a:t>实际数据</a:t>
              </a:r>
              <a:endParaRPr lang="zh-CN" altLang="en-US" sz="200">
                <a:latin typeface="Times New Roman" panose="02020603050405020304" charset="0"/>
              </a:endParaRPr>
            </a:p>
            <a:p>
              <a:pPr algn="just" defTabSz="347980" eaLnBrk="0" hangingPunct="0">
                <a:lnSpc>
                  <a:spcPct val="180000"/>
                </a:lnSpc>
              </a:pPr>
              <a:r>
                <a:rPr lang="zh-CN" altLang="en-US" sz="200">
                  <a:latin typeface="Times New Roman" panose="02020603050405020304" charset="0"/>
                </a:rPr>
                <a:t>外推数据</a:t>
              </a:r>
              <a:endParaRPr lang="zh-CN" altLang="en-US" sz="200">
                <a:latin typeface="Times New Roman" panose="02020603050405020304" charset="0"/>
              </a:endParaRPr>
            </a:p>
            <a:p>
              <a:pPr algn="just" defTabSz="347980" eaLnBrk="0" hangingPunct="0">
                <a:lnSpc>
                  <a:spcPct val="88000"/>
                </a:lnSpc>
              </a:pPr>
              <a:endParaRPr lang="zh-CN" altLang="en-US" sz="200">
                <a:latin typeface="Times New Roman" panose="02020603050405020304" charset="0"/>
              </a:endParaRPr>
            </a:p>
          </p:txBody>
        </p:sp>
        <p:sp>
          <p:nvSpPr>
            <p:cNvPr id="2162" name="矩形 2161"/>
            <p:cNvSpPr/>
            <p:nvPr/>
          </p:nvSpPr>
          <p:spPr>
            <a:xfrm>
              <a:off x="1296" y="1418"/>
              <a:ext cx="729" cy="73"/>
            </a:xfrm>
            <a:prstGeom prst="rect">
              <a:avLst/>
            </a:prstGeom>
            <a:solidFill>
              <a:srgbClr val="FFFFFF"/>
            </a:solidFill>
            <a:ln w="9525">
              <a:noFill/>
            </a:ln>
          </p:spPr>
          <p:txBody>
            <a:bodyPr lIns="0" tIns="0" rIns="0" bIns="0"/>
            <a:p>
              <a:pPr algn="ctr" defTabSz="347980" eaLnBrk="0" hangingPunct="0"/>
              <a:r>
                <a:rPr lang="zh-CN" altLang="en-US" sz="500" b="1">
                  <a:latin typeface="Times New Roman" panose="02020603050405020304" charset="0"/>
                </a:rPr>
                <a:t>测试时间（小时）</a:t>
              </a:r>
              <a:endParaRPr lang="zh-CN" altLang="en-US" sz="500" b="1">
                <a:latin typeface="Times New Roman" panose="02020603050405020304" charset="0"/>
              </a:endParaRPr>
            </a:p>
          </p:txBody>
        </p:sp>
        <p:grpSp>
          <p:nvGrpSpPr>
            <p:cNvPr id="2163" name="组合 2162"/>
            <p:cNvGrpSpPr/>
            <p:nvPr/>
          </p:nvGrpSpPr>
          <p:grpSpPr>
            <a:xfrm>
              <a:off x="1104" y="816"/>
              <a:ext cx="56" cy="353"/>
              <a:chOff x="1104" y="816"/>
              <a:chExt cx="56" cy="353"/>
            </a:xfrm>
          </p:grpSpPr>
          <p:sp>
            <p:nvSpPr>
              <p:cNvPr id="2164" name="矩形 2163"/>
              <p:cNvSpPr/>
              <p:nvPr/>
            </p:nvSpPr>
            <p:spPr>
              <a:xfrm>
                <a:off x="1104" y="816"/>
                <a:ext cx="54" cy="255"/>
              </a:xfrm>
              <a:prstGeom prst="rect">
                <a:avLst/>
              </a:prstGeom>
              <a:solidFill>
                <a:srgbClr val="FFFFFF"/>
              </a:solidFill>
              <a:ln w="9525">
                <a:noFill/>
              </a:ln>
            </p:spPr>
            <p:txBody>
              <a:bodyPr vert="eaVert" lIns="0" tIns="0" rIns="0" bIns="0"/>
              <a:p>
                <a:pPr algn="just" defTabSz="347980" eaLnBrk="0" hangingPunct="0"/>
                <a:r>
                  <a:rPr lang="zh-CN" altLang="en-US" sz="500" b="1">
                    <a:latin typeface="Times New Roman" panose="02020603050405020304" charset="0"/>
                  </a:rPr>
                  <a:t>相对光输出</a:t>
                </a:r>
                <a:endParaRPr lang="zh-CN" altLang="en-US" sz="500" b="1">
                  <a:latin typeface="Times New Roman" panose="02020603050405020304" charset="0"/>
                </a:endParaRPr>
              </a:p>
            </p:txBody>
          </p:sp>
          <p:sp>
            <p:nvSpPr>
              <p:cNvPr id="2165" name="矩形 2164"/>
              <p:cNvSpPr/>
              <p:nvPr/>
            </p:nvSpPr>
            <p:spPr>
              <a:xfrm>
                <a:off x="1137" y="1056"/>
                <a:ext cx="23" cy="113"/>
              </a:xfrm>
              <a:prstGeom prst="rect">
                <a:avLst/>
              </a:prstGeom>
              <a:solidFill>
                <a:srgbClr val="FFFFFF"/>
              </a:solidFill>
              <a:ln w="9525">
                <a:noFill/>
              </a:ln>
            </p:spPr>
            <p:txBody>
              <a:bodyPr lIns="0" tIns="0" rIns="0" bIns="0"/>
              <a:p>
                <a:pPr algn="ctr">
                  <a:spcBef>
                    <a:spcPct val="50000"/>
                  </a:spcBef>
                </a:pPr>
                <a:r>
                  <a:rPr lang="en-US" altLang="zh-CN" sz="800">
                    <a:solidFill>
                      <a:schemeClr val="bg1"/>
                    </a:solidFill>
                  </a:rPr>
                  <a:t>1</a:t>
                </a:r>
                <a:endParaRPr lang="en-US" altLang="zh-CN" sz="800">
                  <a:solidFill>
                    <a:schemeClr val="bg1"/>
                  </a:solidFill>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68" name="矩形 2167"/>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二、</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的热工模型</a:t>
            </a:r>
            <a:endParaRPr lang="zh-CN" altLang="en-US" sz="600"/>
          </a:p>
        </p:txBody>
      </p:sp>
      <p:sp>
        <p:nvSpPr>
          <p:cNvPr id="2169" name="矩形 2168"/>
          <p:cNvSpPr/>
          <p:nvPr/>
        </p:nvSpPr>
        <p:spPr>
          <a:xfrm>
            <a:off x="457200" y="474663"/>
            <a:ext cx="2143125" cy="201612"/>
          </a:xfrm>
          <a:prstGeom prst="rect">
            <a:avLst/>
          </a:prstGeom>
          <a:noFill/>
          <a:ln w="9525">
            <a:noFill/>
          </a:ln>
        </p:spPr>
        <p:txBody>
          <a:bodyPr lIns="34829" tIns="17415" rIns="34829" bIns="17415">
            <a:spAutoFit/>
          </a:bodyPr>
          <a:p>
            <a:pPr defTabSz="347980">
              <a:spcBef>
                <a:spcPct val="50000"/>
              </a:spcBef>
            </a:pPr>
            <a:r>
              <a:rPr lang="en-US" altLang="zh-CN" sz="1100"/>
              <a:t>1. </a:t>
            </a:r>
            <a:r>
              <a:rPr lang="en-US" altLang="zh-CN" sz="1100">
                <a:latin typeface="Times New Roman" panose="02020603050405020304" charset="0"/>
                <a:cs typeface="Times New Roman" panose="02020603050405020304" charset="0"/>
              </a:rPr>
              <a:t>LED</a:t>
            </a:r>
            <a:r>
              <a:rPr lang="zh-CN" altLang="en-US" sz="1100">
                <a:latin typeface="宋体" panose="02010600030101010101" pitchFamily="2" charset="-122"/>
              </a:rPr>
              <a:t>热量的来源</a:t>
            </a:r>
            <a:r>
              <a:rPr lang="zh-CN" altLang="en-US" sz="1100"/>
              <a:t> </a:t>
            </a:r>
            <a:endParaRPr lang="zh-CN" altLang="en-US" sz="1100"/>
          </a:p>
        </p:txBody>
      </p:sp>
      <p:sp>
        <p:nvSpPr>
          <p:cNvPr id="2170" name="矩形 2169"/>
          <p:cNvSpPr/>
          <p:nvPr/>
        </p:nvSpPr>
        <p:spPr>
          <a:xfrm>
            <a:off x="714375" y="681038"/>
            <a:ext cx="2655888" cy="341312"/>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输入的电能中（约</a:t>
            </a:r>
            <a:r>
              <a:rPr lang="en-US" altLang="zh-CN" sz="800">
                <a:latin typeface="Times New Roman" panose="02020603050405020304" charset="0"/>
                <a:cs typeface="Times New Roman" panose="02020603050405020304" charset="0"/>
              </a:rPr>
              <a:t>85%</a:t>
            </a:r>
            <a:r>
              <a:rPr lang="zh-CN" altLang="en-US" sz="800">
                <a:latin typeface="宋体" panose="02010600030101010101" pitchFamily="2" charset="-122"/>
              </a:rPr>
              <a:t>）因无效复合而产生的热量；</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来自工作环境的热量。 </a:t>
            </a:r>
            <a:r>
              <a:rPr lang="zh-CN" altLang="en-US" sz="800"/>
              <a:t> </a:t>
            </a:r>
            <a:endParaRPr lang="zh-CN" altLang="en-US" sz="800"/>
          </a:p>
        </p:txBody>
      </p:sp>
      <p:sp>
        <p:nvSpPr>
          <p:cNvPr id="2171" name="矩形 2170"/>
          <p:cNvSpPr/>
          <p:nvPr/>
        </p:nvSpPr>
        <p:spPr>
          <a:xfrm>
            <a:off x="485775" y="977900"/>
            <a:ext cx="2143125" cy="201613"/>
          </a:xfrm>
          <a:prstGeom prst="rect">
            <a:avLst/>
          </a:prstGeom>
          <a:noFill/>
          <a:ln w="9525">
            <a:noFill/>
          </a:ln>
        </p:spPr>
        <p:txBody>
          <a:bodyPr lIns="34829" tIns="17415" rIns="34829" bIns="17415">
            <a:spAutoFit/>
          </a:bodyPr>
          <a:p>
            <a:pPr defTabSz="347980">
              <a:spcBef>
                <a:spcPct val="50000"/>
              </a:spcBef>
            </a:pPr>
            <a:r>
              <a:rPr lang="en-US" altLang="zh-CN" sz="1100"/>
              <a:t>2. </a:t>
            </a:r>
            <a:r>
              <a:rPr lang="en-US" altLang="zh-CN" sz="1100">
                <a:latin typeface="Times New Roman" panose="02020603050405020304" charset="0"/>
                <a:cs typeface="Times New Roman" panose="02020603050405020304" charset="0"/>
              </a:rPr>
              <a:t>LED</a:t>
            </a:r>
            <a:r>
              <a:rPr lang="zh-CN" altLang="en-US" sz="1100">
                <a:latin typeface="宋体" panose="02010600030101010101" pitchFamily="2" charset="-122"/>
              </a:rPr>
              <a:t>的热工模型</a:t>
            </a:r>
            <a:r>
              <a:rPr lang="zh-CN" altLang="en-US" sz="1100"/>
              <a:t> </a:t>
            </a:r>
            <a:endParaRPr lang="zh-CN" altLang="en-US" sz="1100"/>
          </a:p>
        </p:txBody>
      </p:sp>
      <p:sp>
        <p:nvSpPr>
          <p:cNvPr id="2172" name="矩形 2171"/>
          <p:cNvSpPr/>
          <p:nvPr/>
        </p:nvSpPr>
        <p:spPr>
          <a:xfrm>
            <a:off x="714375" y="1155700"/>
            <a:ext cx="2371725" cy="747713"/>
          </a:xfrm>
          <a:prstGeom prst="rect">
            <a:avLst/>
          </a:prstGeom>
          <a:noFill/>
          <a:ln w="9525">
            <a:noFill/>
          </a:ln>
        </p:spPr>
        <p:txBody>
          <a:bodyPr lIns="34829" tIns="17415" rIns="34829" bIns="17415">
            <a:spAutoFit/>
          </a:bodyPr>
          <a:p>
            <a:pPr defTabSz="347980">
              <a:spcBef>
                <a:spcPct val="50000"/>
              </a:spcBef>
              <a:buChar char="•"/>
            </a:pP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芯片很微小，其热容可忽略；</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输入电能中大部分（约</a:t>
            </a:r>
            <a:r>
              <a:rPr lang="en-US" altLang="zh-CN" sz="800">
                <a:latin typeface="宋体" panose="02010600030101010101" pitchFamily="2" charset="-122"/>
              </a:rPr>
              <a:t>85%</a:t>
            </a:r>
            <a:r>
              <a:rPr lang="zh-CN" altLang="en-US" sz="800">
                <a:latin typeface="宋体" panose="02010600030101010101" pitchFamily="2" charset="-122"/>
              </a:rPr>
              <a:t>）转化为热量，一般计算中忽略转化为光的部分能量（约</a:t>
            </a:r>
            <a:r>
              <a:rPr lang="en-US" altLang="zh-CN" sz="800">
                <a:latin typeface="宋体" panose="02010600030101010101" pitchFamily="2" charset="-122"/>
              </a:rPr>
              <a:t>15%</a:t>
            </a:r>
            <a:r>
              <a:rPr lang="zh-CN" altLang="en-US" sz="800">
                <a:latin typeface="宋体" panose="02010600030101010101" pitchFamily="2" charset="-122"/>
              </a:rPr>
              <a:t>），假设所有的电能都转变成了热； </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在</a:t>
            </a:r>
            <a:r>
              <a:rPr lang="en-US" altLang="zh-CN" sz="800">
                <a:latin typeface="宋体" panose="02010600030101010101" pitchFamily="2" charset="-122"/>
              </a:rPr>
              <a:t>LED</a:t>
            </a:r>
            <a:r>
              <a:rPr lang="zh-CN" altLang="en-US" sz="800">
                <a:latin typeface="宋体" panose="02010600030101010101" pitchFamily="2" charset="-122"/>
              </a:rPr>
              <a:t>工作热平衡后，</a:t>
            </a:r>
            <a:r>
              <a:rPr lang="zh-CN" altLang="en-US" sz="800" b="1">
                <a:latin typeface="宋体" panose="02010600030101010101" pitchFamily="2" charset="-122"/>
              </a:rPr>
              <a:t> </a:t>
            </a:r>
            <a:endParaRPr lang="zh-CN" altLang="en-US" sz="800" b="1">
              <a:latin typeface="宋体" panose="02010600030101010101" pitchFamily="2" charset="-122"/>
            </a:endParaRPr>
          </a:p>
        </p:txBody>
      </p:sp>
      <p:sp>
        <p:nvSpPr>
          <p:cNvPr id="2173" name="矩形 2172"/>
          <p:cNvSpPr/>
          <p:nvPr/>
        </p:nvSpPr>
        <p:spPr>
          <a:xfrm>
            <a:off x="1171575" y="1925638"/>
            <a:ext cx="1343025" cy="177800"/>
          </a:xfrm>
          <a:prstGeom prst="rect">
            <a:avLst/>
          </a:prstGeom>
          <a:noFill/>
          <a:ln w="9525">
            <a:noFill/>
          </a:ln>
        </p:spPr>
        <p:txBody>
          <a:bodyPr lIns="34829" tIns="17415" rIns="34829" bIns="17415">
            <a:spAutoFit/>
          </a:bodyPr>
          <a:p>
            <a:pPr algn="ctr" defTabSz="347980">
              <a:spcBef>
                <a:spcPct val="50000"/>
              </a:spcBef>
            </a:pP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a:t>
            </a:r>
            <a:r>
              <a:rPr lang="en-US" altLang="zh-CN" sz="900" b="1">
                <a:latin typeface="Times New Roman" panose="02020603050405020304" charset="0"/>
                <a:cs typeface="Times New Roman" panose="02020603050405020304" charset="0"/>
              </a:rPr>
              <a:t>= T</a:t>
            </a:r>
            <a:r>
              <a:rPr lang="en-US" altLang="zh-CN" sz="900" b="1" baseline="-30000">
                <a:latin typeface="Times New Roman" panose="02020603050405020304" charset="0"/>
                <a:cs typeface="Times New Roman" panose="02020603050405020304" charset="0"/>
              </a:rPr>
              <a:t>a</a:t>
            </a:r>
            <a:r>
              <a:rPr lang="en-US" altLang="zh-CN" sz="900" b="1">
                <a:latin typeface="Times New Roman" panose="02020603050405020304" charset="0"/>
                <a:cs typeface="Times New Roman" panose="02020603050405020304" charset="0"/>
              </a:rPr>
              <a:t>+R</a:t>
            </a:r>
            <a:r>
              <a:rPr lang="en-US" altLang="zh-CN" sz="900" b="1" baseline="-30000">
                <a:latin typeface="Times New Roman" panose="02020603050405020304" charset="0"/>
                <a:cs typeface="Times New Roman" panose="02020603050405020304" charset="0"/>
              </a:rPr>
              <a:t>thja</a:t>
            </a:r>
            <a:r>
              <a:rPr lang="en-US" altLang="zh-CN" sz="900" b="1">
                <a:latin typeface="Times New Roman" panose="02020603050405020304" charset="0"/>
                <a:cs typeface="Times New Roman" panose="02020603050405020304" charset="0"/>
              </a:rPr>
              <a:t>P</a:t>
            </a:r>
            <a:r>
              <a:rPr lang="en-US" altLang="zh-CN" sz="900" b="1" baseline="-30000">
                <a:latin typeface="Times New Roman" panose="02020603050405020304" charset="0"/>
                <a:cs typeface="Times New Roman" panose="02020603050405020304" charset="0"/>
              </a:rPr>
              <a:t>d</a:t>
            </a:r>
            <a:r>
              <a:rPr lang="en-US" altLang="zh-CN" sz="900"/>
              <a:t> </a:t>
            </a:r>
            <a:endParaRPr lang="en-US" altLang="zh-CN" sz="900"/>
          </a:p>
        </p:txBody>
      </p:sp>
      <p:sp>
        <p:nvSpPr>
          <p:cNvPr id="2174" name="矩形 2173"/>
          <p:cNvSpPr/>
          <p:nvPr/>
        </p:nvSpPr>
        <p:spPr>
          <a:xfrm>
            <a:off x="628650" y="2163763"/>
            <a:ext cx="2495550" cy="127000"/>
          </a:xfrm>
          <a:prstGeom prst="rect">
            <a:avLst/>
          </a:prstGeom>
          <a:noFill/>
          <a:ln w="9525">
            <a:noFill/>
          </a:ln>
        </p:spPr>
        <p:txBody>
          <a:bodyPr lIns="34829" tIns="17415" rIns="34829" bIns="17415">
            <a:spAutoFit/>
          </a:bodyPr>
          <a:p>
            <a:pPr algn="ctr" defTabSz="347980">
              <a:spcBef>
                <a:spcPct val="50000"/>
              </a:spcBef>
            </a:pPr>
            <a:r>
              <a:rPr lang="zh-CN" altLang="en-US" sz="600">
                <a:latin typeface="宋体" panose="02010600030101010101" pitchFamily="2" charset="-122"/>
              </a:rPr>
              <a:t>其中</a:t>
            </a:r>
            <a:r>
              <a:rPr lang="en-US" altLang="zh-CN" sz="600">
                <a:latin typeface="Times New Roman" panose="02020603050405020304" charset="0"/>
                <a:cs typeface="Times New Roman" panose="02020603050405020304" charset="0"/>
              </a:rPr>
              <a:t>R</a:t>
            </a:r>
            <a:r>
              <a:rPr lang="en-US" altLang="zh-CN" sz="600" baseline="-30000">
                <a:latin typeface="Times New Roman" panose="02020603050405020304" charset="0"/>
                <a:cs typeface="Times New Roman" panose="02020603050405020304" charset="0"/>
              </a:rPr>
              <a:t>thja</a:t>
            </a:r>
            <a:r>
              <a:rPr lang="en-US" altLang="zh-CN" sz="600">
                <a:latin typeface="Times New Roman" panose="02020603050405020304" charset="0"/>
                <a:cs typeface="Times New Roman" panose="02020603050405020304" charset="0"/>
              </a:rPr>
              <a:t>=LED</a:t>
            </a:r>
            <a:r>
              <a:rPr lang="zh-CN" altLang="en-US" sz="600">
                <a:latin typeface="宋体" panose="02010600030101010101" pitchFamily="2" charset="-122"/>
              </a:rPr>
              <a:t>的</a:t>
            </a:r>
            <a:r>
              <a:rPr lang="en-US" altLang="zh-CN" sz="600">
                <a:latin typeface="Times New Roman" panose="02020603050405020304" charset="0"/>
                <a:cs typeface="Times New Roman" panose="02020603050405020304" charset="0"/>
              </a:rPr>
              <a:t>PN</a:t>
            </a:r>
            <a:r>
              <a:rPr lang="zh-CN" altLang="en-US" sz="600">
                <a:latin typeface="宋体" panose="02010600030101010101" pitchFamily="2" charset="-122"/>
              </a:rPr>
              <a:t>结与环境之间的热阻</a:t>
            </a:r>
            <a:r>
              <a:rPr lang="en-US" altLang="zh-CN" sz="600">
                <a:latin typeface="Times New Roman" panose="02020603050405020304" charset="0"/>
                <a:cs typeface="Times New Roman" panose="02020603050405020304" charset="0"/>
              </a:rPr>
              <a:t>;   P</a:t>
            </a:r>
            <a:r>
              <a:rPr lang="en-US" altLang="zh-CN" sz="600" baseline="-30000">
                <a:latin typeface="Times New Roman" panose="02020603050405020304" charset="0"/>
                <a:cs typeface="Times New Roman" panose="02020603050405020304" charset="0"/>
              </a:rPr>
              <a:t>d</a:t>
            </a:r>
            <a:r>
              <a:rPr lang="en-US" altLang="zh-CN" sz="600">
                <a:latin typeface="Times New Roman" panose="02020603050405020304" charset="0"/>
                <a:cs typeface="Times New Roman" panose="02020603050405020304" charset="0"/>
              </a:rPr>
              <a:t>=</a:t>
            </a:r>
            <a:r>
              <a:rPr lang="en-US" altLang="zh-CN" sz="600" b="1">
                <a:latin typeface="宋体" panose="02010600030101010101" pitchFamily="2" charset="-122"/>
              </a:rPr>
              <a:t> </a:t>
            </a:r>
            <a:r>
              <a:rPr lang="en-US" altLang="zh-CN" sz="600">
                <a:latin typeface="宋体" panose="02010600030101010101" pitchFamily="2" charset="-122"/>
              </a:rPr>
              <a:t>I</a:t>
            </a:r>
            <a:r>
              <a:rPr lang="en-US" altLang="zh-CN" sz="600" baseline="-30000">
                <a:latin typeface="Times New Roman" panose="02020603050405020304" charset="0"/>
                <a:cs typeface="Times New Roman" panose="02020603050405020304" charset="0"/>
              </a:rPr>
              <a:t>f</a:t>
            </a:r>
            <a:r>
              <a:rPr lang="en-US" altLang="zh-CN" sz="600" baseline="-30000">
                <a:latin typeface="宋体" panose="02010600030101010101" pitchFamily="2" charset="-122"/>
              </a:rPr>
              <a:t> </a:t>
            </a:r>
            <a:r>
              <a:rPr lang="en-US" altLang="zh-CN" sz="600">
                <a:latin typeface="宋体" panose="02010600030101010101" pitchFamily="2" charset="-122"/>
              </a:rPr>
              <a:t>·V</a:t>
            </a:r>
            <a:r>
              <a:rPr lang="en-US" altLang="zh-CN" sz="600" baseline="-30000">
                <a:latin typeface="Times New Roman" panose="02020603050405020304" charset="0"/>
                <a:cs typeface="Times New Roman" panose="02020603050405020304" charset="0"/>
              </a:rPr>
              <a:t>f</a:t>
            </a:r>
            <a:r>
              <a:rPr lang="zh-CN" altLang="en-US" sz="600">
                <a:latin typeface="宋体" panose="02010600030101010101" pitchFamily="2" charset="-122"/>
              </a:rPr>
              <a:t>：</a:t>
            </a:r>
            <a:r>
              <a:rPr lang="en-US" altLang="zh-CN" sz="600">
                <a:latin typeface="Times New Roman" panose="02020603050405020304" charset="0"/>
                <a:cs typeface="Times New Roman" panose="02020603050405020304" charset="0"/>
              </a:rPr>
              <a:t>LED</a:t>
            </a:r>
            <a:r>
              <a:rPr lang="zh-CN" altLang="en-US" sz="600">
                <a:latin typeface="宋体" panose="02010600030101010101" pitchFamily="2" charset="-122"/>
              </a:rPr>
              <a:t>的输入功率。</a:t>
            </a:r>
            <a:r>
              <a:rPr lang="zh-CN" altLang="en-US" sz="600"/>
              <a:t> </a:t>
            </a:r>
            <a:endParaRPr lang="zh-CN" altLang="en-US" sz="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77" name="矩形 2176"/>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三、</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热阻的计算</a:t>
            </a:r>
            <a:r>
              <a:rPr lang="zh-CN" altLang="en-US" sz="1400"/>
              <a:t> </a:t>
            </a:r>
            <a:endParaRPr lang="zh-CN" altLang="en-US" sz="1400"/>
          </a:p>
        </p:txBody>
      </p:sp>
      <p:sp>
        <p:nvSpPr>
          <p:cNvPr id="2178" name="矩形 2177"/>
          <p:cNvSpPr/>
          <p:nvPr/>
        </p:nvSpPr>
        <p:spPr>
          <a:xfrm>
            <a:off x="457200" y="474663"/>
            <a:ext cx="2143125" cy="201612"/>
          </a:xfrm>
          <a:prstGeom prst="rect">
            <a:avLst/>
          </a:prstGeom>
          <a:noFill/>
          <a:ln w="9525">
            <a:noFill/>
          </a:ln>
        </p:spPr>
        <p:txBody>
          <a:bodyPr lIns="34829" tIns="17415" rIns="34829" bIns="17415">
            <a:spAutoFit/>
          </a:bodyPr>
          <a:p>
            <a:pPr defTabSz="347980">
              <a:spcBef>
                <a:spcPct val="50000"/>
              </a:spcBef>
            </a:pPr>
            <a:r>
              <a:rPr lang="en-US" altLang="zh-CN" sz="1100"/>
              <a:t>1.</a:t>
            </a:r>
            <a:r>
              <a:rPr lang="zh-CN" altLang="en-US" sz="1100">
                <a:latin typeface="宋体" panose="02010600030101010101" pitchFamily="2" charset="-122"/>
              </a:rPr>
              <a:t>热阻的概念</a:t>
            </a:r>
            <a:r>
              <a:rPr lang="zh-CN" altLang="en-US" sz="1100"/>
              <a:t> </a:t>
            </a:r>
            <a:endParaRPr lang="zh-CN" altLang="en-US" sz="1100"/>
          </a:p>
        </p:txBody>
      </p:sp>
      <p:sp>
        <p:nvSpPr>
          <p:cNvPr id="2179" name="矩形 2178"/>
          <p:cNvSpPr/>
          <p:nvPr/>
        </p:nvSpPr>
        <p:spPr>
          <a:xfrm>
            <a:off x="657225" y="681038"/>
            <a:ext cx="2428875" cy="273050"/>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热阻：热量传导通道上两个参考点之间的温度差与两点间热量传输速率的比值。</a:t>
            </a:r>
            <a:r>
              <a:rPr lang="zh-CN" altLang="en-US" sz="800"/>
              <a:t> </a:t>
            </a:r>
            <a:endParaRPr lang="zh-CN" altLang="en-US" sz="800"/>
          </a:p>
        </p:txBody>
      </p:sp>
      <p:graphicFrame>
        <p:nvGraphicFramePr>
          <p:cNvPr id="2180" name="对象 2179"/>
          <p:cNvGraphicFramePr>
            <a:graphicFrameLocks noChangeAspect="1"/>
          </p:cNvGraphicFramePr>
          <p:nvPr/>
        </p:nvGraphicFramePr>
        <p:xfrm>
          <a:off x="1446213" y="947738"/>
          <a:ext cx="587375" cy="355600"/>
        </p:xfrm>
        <a:graphic>
          <a:graphicData uri="http://schemas.openxmlformats.org/presentationml/2006/ole">
            <mc:AlternateContent xmlns:mc="http://schemas.openxmlformats.org/markup-compatibility/2006">
              <mc:Choice xmlns:v="urn:schemas-microsoft-com:vml" Requires="v">
                <p:oleObj spid="_x0000_s3077" name="" r:id="rId1" imgW="1505585" imgH="774065" progId="Word.Document.8">
                  <p:embed/>
                </p:oleObj>
              </mc:Choice>
              <mc:Fallback>
                <p:oleObj name="" r:id="rId1" imgW="1505585" imgH="774065" progId="Word.Document.8">
                  <p:embed/>
                  <p:pic>
                    <p:nvPicPr>
                      <p:cNvPr id="0" name="图片 3076"/>
                      <p:cNvPicPr/>
                      <p:nvPr/>
                    </p:nvPicPr>
                    <p:blipFill>
                      <a:blip r:embed="rId2"/>
                      <a:stretch>
                        <a:fillRect/>
                      </a:stretch>
                    </p:blipFill>
                    <p:spPr>
                      <a:xfrm>
                        <a:off x="1446213" y="947738"/>
                        <a:ext cx="587375" cy="355600"/>
                      </a:xfrm>
                      <a:prstGeom prst="rect">
                        <a:avLst/>
                      </a:prstGeom>
                      <a:noFill/>
                      <a:ln w="38100">
                        <a:noFill/>
                        <a:miter/>
                      </a:ln>
                    </p:spPr>
                  </p:pic>
                </p:oleObj>
              </mc:Fallback>
            </mc:AlternateContent>
          </a:graphicData>
        </a:graphic>
      </p:graphicFrame>
      <p:sp>
        <p:nvSpPr>
          <p:cNvPr id="2181" name="矩形 2180"/>
          <p:cNvSpPr/>
          <p:nvPr/>
        </p:nvSpPr>
        <p:spPr>
          <a:xfrm>
            <a:off x="1028700" y="1274763"/>
            <a:ext cx="1457325" cy="339725"/>
          </a:xfrm>
          <a:prstGeom prst="rect">
            <a:avLst/>
          </a:prstGeom>
          <a:noFill/>
          <a:ln w="9525">
            <a:noFill/>
          </a:ln>
        </p:spPr>
        <p:txBody>
          <a:bodyPr lIns="34829" tIns="17415" rIns="34829" bIns="17415">
            <a:spAutoFit/>
          </a:bodyPr>
          <a:p>
            <a:pPr algn="just" defTabSz="347980">
              <a:spcBef>
                <a:spcPct val="50000"/>
              </a:spcBef>
            </a:pPr>
            <a:r>
              <a:rPr lang="zh-CN" altLang="en-US" sz="500">
                <a:latin typeface="宋体" panose="02010600030101010101" pitchFamily="2" charset="-122"/>
              </a:rPr>
              <a:t>其中：</a:t>
            </a:r>
            <a:r>
              <a:rPr lang="en-US" altLang="zh-CN" sz="500">
                <a:latin typeface="Times New Roman" panose="02020603050405020304" charset="0"/>
                <a:cs typeface="Times New Roman" panose="02020603050405020304" charset="0"/>
              </a:rPr>
              <a:t>R</a:t>
            </a:r>
            <a:r>
              <a:rPr lang="en-US" altLang="zh-CN" sz="500" baseline="-30000">
                <a:latin typeface="Times New Roman" panose="02020603050405020304" charset="0"/>
                <a:cs typeface="Times New Roman" panose="02020603050405020304" charset="0"/>
              </a:rPr>
              <a:t>th</a:t>
            </a:r>
            <a:r>
              <a:rPr lang="en-US" altLang="zh-CN" sz="500">
                <a:latin typeface="Times New Roman" panose="02020603050405020304" charset="0"/>
                <a:cs typeface="Times New Roman" panose="02020603050405020304" charset="0"/>
              </a:rPr>
              <a:t>=</a:t>
            </a:r>
            <a:r>
              <a:rPr lang="zh-CN" altLang="en-US" sz="500">
                <a:latin typeface="宋体" panose="02010600030101010101" pitchFamily="2" charset="-122"/>
              </a:rPr>
              <a:t>两点间的热阻（</a:t>
            </a:r>
            <a:r>
              <a:rPr lang="en-US" altLang="zh-CN" sz="500">
                <a:latin typeface="宋体" panose="02010600030101010101" pitchFamily="2" charset="-122"/>
              </a:rPr>
              <a:t>℃</a:t>
            </a:r>
            <a:r>
              <a:rPr lang="en-US" altLang="zh-CN" sz="500">
                <a:latin typeface="Times New Roman" panose="02020603050405020304" charset="0"/>
                <a:cs typeface="Times New Roman" panose="02020603050405020304" charset="0"/>
              </a:rPr>
              <a:t>/W</a:t>
            </a:r>
            <a:r>
              <a:rPr lang="zh-CN" altLang="en-US" sz="500">
                <a:latin typeface="宋体" panose="02010600030101010101" pitchFamily="2" charset="-122"/>
              </a:rPr>
              <a:t>或</a:t>
            </a:r>
            <a:r>
              <a:rPr lang="en-US" altLang="zh-CN" sz="500">
                <a:latin typeface="Times New Roman" panose="02020603050405020304" charset="0"/>
                <a:cs typeface="Times New Roman" panose="02020603050405020304" charset="0"/>
              </a:rPr>
              <a:t>K/W</a:t>
            </a:r>
            <a:r>
              <a:rPr lang="zh-CN" altLang="en-US" sz="500">
                <a:latin typeface="宋体" panose="02010600030101010101" pitchFamily="2" charset="-122"/>
              </a:rPr>
              <a:t>）</a:t>
            </a:r>
            <a:endParaRPr lang="zh-CN" altLang="en-US" sz="500">
              <a:latin typeface="Times New Roman" panose="02020603050405020304" charset="0"/>
              <a:cs typeface="Times New Roman" panose="02020603050405020304" charset="0"/>
            </a:endParaRPr>
          </a:p>
          <a:p>
            <a:pPr algn="just" defTabSz="347980">
              <a:spcBef>
                <a:spcPct val="50000"/>
              </a:spcBef>
            </a:pPr>
            <a:r>
              <a:rPr lang="zh-CN" altLang="en-US" sz="500">
                <a:latin typeface="宋体" panose="02010600030101010101" pitchFamily="2" charset="-122"/>
              </a:rPr>
              <a:t>      </a:t>
            </a:r>
            <a:r>
              <a:rPr lang="en-US" altLang="zh-CN" sz="500">
                <a:latin typeface="宋体" panose="02010600030101010101" pitchFamily="2" charset="-122"/>
              </a:rPr>
              <a:t>Δ</a:t>
            </a:r>
            <a:r>
              <a:rPr lang="en-US" altLang="zh-CN" sz="500">
                <a:latin typeface="Times New Roman" panose="02020603050405020304" charset="0"/>
                <a:cs typeface="Times New Roman" panose="02020603050405020304" charset="0"/>
              </a:rPr>
              <a:t>T=</a:t>
            </a:r>
            <a:r>
              <a:rPr lang="zh-CN" altLang="en-US" sz="500">
                <a:latin typeface="宋体" panose="02010600030101010101" pitchFamily="2" charset="-122"/>
              </a:rPr>
              <a:t>两点间的温度差（</a:t>
            </a:r>
            <a:r>
              <a:rPr lang="en-US" altLang="zh-CN" sz="500">
                <a:latin typeface="宋体" panose="02010600030101010101" pitchFamily="2" charset="-122"/>
              </a:rPr>
              <a:t>℃</a:t>
            </a:r>
            <a:r>
              <a:rPr lang="zh-CN" altLang="en-US" sz="500">
                <a:latin typeface="宋体" panose="02010600030101010101" pitchFamily="2" charset="-122"/>
              </a:rPr>
              <a:t>）</a:t>
            </a:r>
            <a:endParaRPr lang="zh-CN" altLang="en-US" sz="500">
              <a:latin typeface="Times New Roman" panose="02020603050405020304" charset="0"/>
              <a:cs typeface="Times New Roman" panose="02020603050405020304" charset="0"/>
            </a:endParaRPr>
          </a:p>
          <a:p>
            <a:pPr algn="just" defTabSz="347980">
              <a:spcBef>
                <a:spcPct val="50000"/>
              </a:spcBef>
            </a:pPr>
            <a:r>
              <a:rPr lang="zh-CN" altLang="en-US" sz="500">
                <a:latin typeface="Times New Roman" panose="02020603050405020304" charset="0"/>
                <a:cs typeface="Times New Roman" panose="02020603050405020304" charset="0"/>
              </a:rPr>
              <a:t>            </a:t>
            </a:r>
            <a:r>
              <a:rPr lang="en-US" altLang="zh-CN" sz="500">
                <a:latin typeface="Times New Roman" panose="02020603050405020304" charset="0"/>
                <a:cs typeface="Times New Roman" panose="02020603050405020304" charset="0"/>
              </a:rPr>
              <a:t>q</a:t>
            </a:r>
            <a:r>
              <a:rPr lang="en-US" altLang="zh-CN" sz="500" baseline="-30000">
                <a:latin typeface="Times New Roman" panose="02020603050405020304" charset="0"/>
                <a:cs typeface="Times New Roman" panose="02020603050405020304" charset="0"/>
              </a:rPr>
              <a:t>x</a:t>
            </a:r>
            <a:r>
              <a:rPr lang="en-US" altLang="zh-CN" sz="500">
                <a:latin typeface="Times New Roman" panose="02020603050405020304" charset="0"/>
                <a:cs typeface="Times New Roman" panose="02020603050405020304" charset="0"/>
              </a:rPr>
              <a:t>=</a:t>
            </a:r>
            <a:r>
              <a:rPr lang="zh-CN" altLang="en-US" sz="500">
                <a:latin typeface="宋体" panose="02010600030101010101" pitchFamily="2" charset="-122"/>
              </a:rPr>
              <a:t>两点间热量传递速率（</a:t>
            </a:r>
            <a:r>
              <a:rPr lang="en-US" altLang="zh-CN" sz="500">
                <a:latin typeface="Times New Roman" panose="02020603050405020304" charset="0"/>
                <a:cs typeface="Times New Roman" panose="02020603050405020304" charset="0"/>
              </a:rPr>
              <a:t>W</a:t>
            </a:r>
            <a:r>
              <a:rPr lang="zh-CN" altLang="en-US" sz="500">
                <a:latin typeface="宋体" panose="02010600030101010101" pitchFamily="2" charset="-122"/>
              </a:rPr>
              <a:t>）</a:t>
            </a:r>
            <a:r>
              <a:rPr lang="zh-CN" altLang="en-US" sz="500"/>
              <a:t> </a:t>
            </a:r>
            <a:endParaRPr lang="zh-CN" altLang="en-US" sz="500"/>
          </a:p>
        </p:txBody>
      </p:sp>
      <p:sp>
        <p:nvSpPr>
          <p:cNvPr id="2182" name="矩形 2181"/>
          <p:cNvSpPr/>
          <p:nvPr/>
        </p:nvSpPr>
        <p:spPr>
          <a:xfrm>
            <a:off x="685800" y="1658938"/>
            <a:ext cx="2428875" cy="155575"/>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热传导模型的热阻计算 </a:t>
            </a:r>
            <a:endParaRPr lang="zh-CN" altLang="en-US" sz="800">
              <a:latin typeface="宋体" panose="02010600030101010101" pitchFamily="2" charset="-122"/>
            </a:endParaRPr>
          </a:p>
        </p:txBody>
      </p:sp>
      <p:graphicFrame>
        <p:nvGraphicFramePr>
          <p:cNvPr id="2183" name="对象 2182"/>
          <p:cNvGraphicFramePr>
            <a:graphicFrameLocks noChangeAspect="1"/>
          </p:cNvGraphicFramePr>
          <p:nvPr/>
        </p:nvGraphicFramePr>
        <p:xfrm>
          <a:off x="1447800" y="1808163"/>
          <a:ext cx="558800" cy="311150"/>
        </p:xfrm>
        <a:graphic>
          <a:graphicData uri="http://schemas.openxmlformats.org/presentationml/2006/ole">
            <mc:AlternateContent xmlns:mc="http://schemas.openxmlformats.org/markup-compatibility/2006">
              <mc:Choice xmlns:v="urn:schemas-microsoft-com:vml" Requires="v">
                <p:oleObj spid="_x0000_s3076" name="" r:id="rId3" imgW="1435735" imgH="720725" progId="Word.Document.8">
                  <p:embed/>
                </p:oleObj>
              </mc:Choice>
              <mc:Fallback>
                <p:oleObj name="" r:id="rId3" imgW="1435735" imgH="720725" progId="Word.Document.8">
                  <p:embed/>
                  <p:pic>
                    <p:nvPicPr>
                      <p:cNvPr id="0" name="图片 3075"/>
                      <p:cNvPicPr/>
                      <p:nvPr/>
                    </p:nvPicPr>
                    <p:blipFill>
                      <a:blip r:embed="rId4"/>
                      <a:stretch>
                        <a:fillRect/>
                      </a:stretch>
                    </p:blipFill>
                    <p:spPr>
                      <a:xfrm>
                        <a:off x="1447800" y="1808163"/>
                        <a:ext cx="558800" cy="311150"/>
                      </a:xfrm>
                      <a:prstGeom prst="rect">
                        <a:avLst/>
                      </a:prstGeom>
                      <a:noFill/>
                      <a:ln w="38100">
                        <a:noFill/>
                        <a:miter/>
                      </a:ln>
                    </p:spPr>
                  </p:pic>
                </p:oleObj>
              </mc:Fallback>
            </mc:AlternateContent>
          </a:graphicData>
        </a:graphic>
      </p:graphicFrame>
      <p:sp>
        <p:nvSpPr>
          <p:cNvPr id="2184" name="矩形 2183"/>
          <p:cNvSpPr/>
          <p:nvPr/>
        </p:nvSpPr>
        <p:spPr>
          <a:xfrm>
            <a:off x="1057275" y="2074863"/>
            <a:ext cx="1200150" cy="339725"/>
          </a:xfrm>
          <a:prstGeom prst="rect">
            <a:avLst/>
          </a:prstGeom>
          <a:noFill/>
          <a:ln w="9525">
            <a:noFill/>
          </a:ln>
        </p:spPr>
        <p:txBody>
          <a:bodyPr lIns="34829" tIns="17415" rIns="34829" bIns="17415">
            <a:spAutoFit/>
          </a:bodyPr>
          <a:p>
            <a:pPr algn="just" defTabSz="347980">
              <a:spcBef>
                <a:spcPct val="50000"/>
              </a:spcBef>
            </a:pPr>
            <a:r>
              <a:rPr lang="zh-CN" altLang="en-US" sz="500">
                <a:latin typeface="宋体" panose="02010600030101010101" pitchFamily="2" charset="-122"/>
              </a:rPr>
              <a:t>其中：</a:t>
            </a:r>
            <a:r>
              <a:rPr lang="en-US" altLang="zh-CN" sz="500">
                <a:latin typeface="Times New Roman" panose="02020603050405020304" charset="0"/>
                <a:cs typeface="Times New Roman" panose="02020603050405020304" charset="0"/>
              </a:rPr>
              <a:t>L</a:t>
            </a:r>
            <a:r>
              <a:rPr lang="zh-CN" altLang="en-US" sz="500">
                <a:latin typeface="宋体" panose="02010600030101010101" pitchFamily="2" charset="-122"/>
              </a:rPr>
              <a:t>为热传导距离（</a:t>
            </a:r>
            <a:r>
              <a:rPr lang="en-US" altLang="zh-CN" sz="500">
                <a:latin typeface="宋体" panose="02010600030101010101" pitchFamily="2" charset="-122"/>
              </a:rPr>
              <a:t>m</a:t>
            </a:r>
            <a:r>
              <a:rPr lang="zh-CN" altLang="en-US" sz="500">
                <a:latin typeface="宋体" panose="02010600030101010101" pitchFamily="2" charset="-122"/>
              </a:rPr>
              <a:t>）</a:t>
            </a:r>
            <a:endParaRPr lang="zh-CN" altLang="en-US" sz="500">
              <a:latin typeface="Times New Roman" panose="02020603050405020304" charset="0"/>
              <a:cs typeface="Times New Roman" panose="02020603050405020304" charset="0"/>
            </a:endParaRPr>
          </a:p>
          <a:p>
            <a:pPr algn="just" defTabSz="347980">
              <a:spcBef>
                <a:spcPct val="50000"/>
              </a:spcBef>
            </a:pPr>
            <a:r>
              <a:rPr lang="zh-CN" altLang="en-US" sz="500">
                <a:latin typeface="Times New Roman" panose="02020603050405020304" charset="0"/>
                <a:cs typeface="Times New Roman" panose="02020603050405020304" charset="0"/>
              </a:rPr>
              <a:t>            </a:t>
            </a:r>
            <a:r>
              <a:rPr lang="en-US" altLang="zh-CN" sz="500">
                <a:latin typeface="Times New Roman" panose="02020603050405020304" charset="0"/>
                <a:cs typeface="Times New Roman" panose="02020603050405020304" charset="0"/>
              </a:rPr>
              <a:t>S</a:t>
            </a:r>
            <a:r>
              <a:rPr lang="zh-CN" altLang="en-US" sz="500">
                <a:latin typeface="宋体" panose="02010600030101010101" pitchFamily="2" charset="-122"/>
              </a:rPr>
              <a:t>为热传导通道的截面积（</a:t>
            </a:r>
            <a:r>
              <a:rPr lang="en-US" altLang="zh-CN" sz="500">
                <a:latin typeface="宋体" panose="02010600030101010101" pitchFamily="2" charset="-122"/>
              </a:rPr>
              <a:t>m</a:t>
            </a:r>
            <a:r>
              <a:rPr lang="en-US" altLang="zh-CN" sz="500" baseline="30000">
                <a:latin typeface="Times New Roman" panose="02020603050405020304" charset="0"/>
                <a:cs typeface="Times New Roman" panose="02020603050405020304" charset="0"/>
              </a:rPr>
              <a:t>2</a:t>
            </a:r>
            <a:r>
              <a:rPr lang="zh-CN" altLang="en-US" sz="500">
                <a:latin typeface="宋体" panose="02010600030101010101" pitchFamily="2" charset="-122"/>
              </a:rPr>
              <a:t>）</a:t>
            </a:r>
            <a:endParaRPr lang="zh-CN" altLang="en-US" sz="500">
              <a:latin typeface="Times New Roman" panose="02020603050405020304" charset="0"/>
              <a:cs typeface="Times New Roman" panose="02020603050405020304" charset="0"/>
            </a:endParaRPr>
          </a:p>
          <a:p>
            <a:pPr algn="just" defTabSz="347980">
              <a:spcBef>
                <a:spcPct val="50000"/>
              </a:spcBef>
            </a:pPr>
            <a:r>
              <a:rPr lang="zh-CN" altLang="en-US" sz="500">
                <a:latin typeface="宋体" panose="02010600030101010101" pitchFamily="2" charset="-122"/>
              </a:rPr>
              <a:t>     </a:t>
            </a:r>
            <a:r>
              <a:rPr lang="en-US" altLang="zh-CN" sz="500">
                <a:latin typeface="宋体" panose="02010600030101010101" pitchFamily="2" charset="-122"/>
              </a:rPr>
              <a:t>λ</a:t>
            </a:r>
            <a:r>
              <a:rPr lang="zh-CN" altLang="en-US" sz="500">
                <a:latin typeface="宋体" panose="02010600030101010101" pitchFamily="2" charset="-122"/>
              </a:rPr>
              <a:t>为热传导系数（</a:t>
            </a:r>
            <a:r>
              <a:rPr lang="en-US" altLang="zh-CN" sz="500">
                <a:latin typeface="Times New Roman" panose="02020603050405020304" charset="0"/>
                <a:cs typeface="Times New Roman" panose="02020603050405020304" charset="0"/>
              </a:rPr>
              <a:t>W/mK</a:t>
            </a:r>
            <a:r>
              <a:rPr lang="zh-CN" altLang="en-US" sz="500">
                <a:latin typeface="宋体" panose="02010600030101010101" pitchFamily="2" charset="-122"/>
              </a:rPr>
              <a:t>）</a:t>
            </a:r>
            <a:endParaRPr lang="zh-CN" altLang="en-US" sz="500"/>
          </a:p>
        </p:txBody>
      </p:sp>
      <p:cxnSp>
        <p:nvCxnSpPr>
          <p:cNvPr id="2185" name="直接连接符 2184"/>
          <p:cNvCxnSpPr/>
          <p:nvPr/>
        </p:nvCxnSpPr>
        <p:spPr>
          <a:xfrm>
            <a:off x="3086100" y="1825625"/>
            <a:ext cx="0" cy="114300"/>
          </a:xfrm>
          <a:prstGeom prst="line">
            <a:avLst/>
          </a:prstGeom>
          <a:ln w="9525">
            <a:noFill/>
          </a:ln>
        </p:spPr>
      </p:cxnSp>
      <p:cxnSp>
        <p:nvCxnSpPr>
          <p:cNvPr id="2186" name="直接连接符 2185"/>
          <p:cNvCxnSpPr/>
          <p:nvPr/>
        </p:nvCxnSpPr>
        <p:spPr>
          <a:xfrm>
            <a:off x="2400300" y="1939925"/>
            <a:ext cx="514350" cy="0"/>
          </a:xfrm>
          <a:prstGeom prst="line">
            <a:avLst/>
          </a:prstGeom>
          <a:ln w="9525">
            <a:noFill/>
          </a:ln>
        </p:spPr>
      </p:cxnSp>
      <p:cxnSp>
        <p:nvCxnSpPr>
          <p:cNvPr id="2187" name="直接连接符 2186"/>
          <p:cNvCxnSpPr/>
          <p:nvPr/>
        </p:nvCxnSpPr>
        <p:spPr>
          <a:xfrm flipH="1">
            <a:off x="2957513" y="1863725"/>
            <a:ext cx="85725" cy="153988"/>
          </a:xfrm>
          <a:prstGeom prst="line">
            <a:avLst/>
          </a:prstGeom>
          <a:ln w="9525">
            <a:noFill/>
          </a:ln>
        </p:spPr>
      </p:cxnSp>
      <p:sp>
        <p:nvSpPr>
          <p:cNvPr id="2188" name="矩形 2187"/>
          <p:cNvSpPr/>
          <p:nvPr/>
        </p:nvSpPr>
        <p:spPr>
          <a:xfrm>
            <a:off x="3000375" y="1901825"/>
            <a:ext cx="85725" cy="76200"/>
          </a:xfrm>
          <a:prstGeom prst="rect">
            <a:avLst/>
          </a:prstGeom>
          <a:solidFill>
            <a:srgbClr val="FFFFFF"/>
          </a:solidFill>
          <a:ln w="9525">
            <a:noFill/>
          </a:ln>
        </p:spPr>
        <p:txBody>
          <a:bodyPr lIns="0" tIns="0" rIns="0" bIns="0"/>
          <a:p>
            <a:pPr algn="just" defTabSz="347980" eaLnBrk="0" hangingPunct="0"/>
            <a:r>
              <a:rPr lang="en-US" altLang="zh-CN" sz="400">
                <a:latin typeface="Times New Roman" panose="02020603050405020304" charset="0"/>
              </a:rPr>
              <a:t>S</a:t>
            </a:r>
            <a:endParaRPr lang="en-US" altLang="zh-CN" sz="400">
              <a:latin typeface="Times New Roman" panose="02020603050405020304" charset="0"/>
            </a:endParaRPr>
          </a:p>
        </p:txBody>
      </p:sp>
      <p:cxnSp>
        <p:nvCxnSpPr>
          <p:cNvPr id="2189" name="直接连接符 2188"/>
          <p:cNvCxnSpPr/>
          <p:nvPr/>
        </p:nvCxnSpPr>
        <p:spPr>
          <a:xfrm flipH="1">
            <a:off x="2400300" y="1825625"/>
            <a:ext cx="171450" cy="114300"/>
          </a:xfrm>
          <a:prstGeom prst="line">
            <a:avLst/>
          </a:prstGeom>
          <a:ln w="9525">
            <a:noFill/>
          </a:ln>
        </p:spPr>
      </p:cxnSp>
      <p:cxnSp>
        <p:nvCxnSpPr>
          <p:cNvPr id="2190" name="直接连接符 2189"/>
          <p:cNvCxnSpPr/>
          <p:nvPr/>
        </p:nvCxnSpPr>
        <p:spPr>
          <a:xfrm flipH="1">
            <a:off x="2914650" y="1825625"/>
            <a:ext cx="171450" cy="114300"/>
          </a:xfrm>
          <a:prstGeom prst="line">
            <a:avLst/>
          </a:prstGeom>
          <a:ln w="9525">
            <a:noFill/>
          </a:ln>
        </p:spPr>
      </p:cxnSp>
      <p:cxnSp>
        <p:nvCxnSpPr>
          <p:cNvPr id="2191" name="直接连接符 2190"/>
          <p:cNvCxnSpPr/>
          <p:nvPr/>
        </p:nvCxnSpPr>
        <p:spPr>
          <a:xfrm flipH="1">
            <a:off x="2914650" y="1939925"/>
            <a:ext cx="171450" cy="115888"/>
          </a:xfrm>
          <a:prstGeom prst="line">
            <a:avLst/>
          </a:prstGeom>
          <a:ln w="9525">
            <a:noFill/>
          </a:ln>
        </p:spPr>
      </p:cxnSp>
      <p:cxnSp>
        <p:nvCxnSpPr>
          <p:cNvPr id="2192" name="直接连接符 2191"/>
          <p:cNvCxnSpPr/>
          <p:nvPr/>
        </p:nvCxnSpPr>
        <p:spPr>
          <a:xfrm>
            <a:off x="2914650" y="1939925"/>
            <a:ext cx="0" cy="115888"/>
          </a:xfrm>
          <a:prstGeom prst="line">
            <a:avLst/>
          </a:prstGeom>
          <a:ln w="9525">
            <a:noFill/>
          </a:ln>
        </p:spPr>
      </p:cxnSp>
      <p:cxnSp>
        <p:nvCxnSpPr>
          <p:cNvPr id="2193" name="直接连接符 2192"/>
          <p:cNvCxnSpPr/>
          <p:nvPr/>
        </p:nvCxnSpPr>
        <p:spPr>
          <a:xfrm>
            <a:off x="2400300" y="1939925"/>
            <a:ext cx="0" cy="115888"/>
          </a:xfrm>
          <a:prstGeom prst="line">
            <a:avLst/>
          </a:prstGeom>
          <a:ln w="9525">
            <a:noFill/>
          </a:ln>
        </p:spPr>
      </p:cxnSp>
      <p:cxnSp>
        <p:nvCxnSpPr>
          <p:cNvPr id="2194" name="直接连接符 2193"/>
          <p:cNvCxnSpPr/>
          <p:nvPr/>
        </p:nvCxnSpPr>
        <p:spPr>
          <a:xfrm>
            <a:off x="2400300" y="2055813"/>
            <a:ext cx="514350" cy="0"/>
          </a:xfrm>
          <a:prstGeom prst="line">
            <a:avLst/>
          </a:prstGeom>
          <a:ln w="9525">
            <a:noFill/>
          </a:ln>
        </p:spPr>
      </p:cxnSp>
      <p:cxnSp>
        <p:nvCxnSpPr>
          <p:cNvPr id="2195" name="直接连接符 2194"/>
          <p:cNvCxnSpPr/>
          <p:nvPr/>
        </p:nvCxnSpPr>
        <p:spPr>
          <a:xfrm>
            <a:off x="2571750" y="1825625"/>
            <a:ext cx="514350" cy="0"/>
          </a:xfrm>
          <a:prstGeom prst="line">
            <a:avLst/>
          </a:prstGeom>
          <a:ln w="9525">
            <a:noFill/>
          </a:ln>
        </p:spPr>
      </p:cxnSp>
      <p:cxnSp>
        <p:nvCxnSpPr>
          <p:cNvPr id="2196" name="直接连接符 2195"/>
          <p:cNvCxnSpPr/>
          <p:nvPr/>
        </p:nvCxnSpPr>
        <p:spPr>
          <a:xfrm flipH="1">
            <a:off x="2922588" y="1905000"/>
            <a:ext cx="42862" cy="77788"/>
          </a:xfrm>
          <a:prstGeom prst="line">
            <a:avLst/>
          </a:prstGeom>
          <a:ln w="9525">
            <a:noFill/>
          </a:ln>
        </p:spPr>
      </p:cxnSp>
      <p:cxnSp>
        <p:nvCxnSpPr>
          <p:cNvPr id="2197" name="直接连接符 2196"/>
          <p:cNvCxnSpPr/>
          <p:nvPr/>
        </p:nvCxnSpPr>
        <p:spPr>
          <a:xfrm flipH="1">
            <a:off x="2914650" y="1882775"/>
            <a:ext cx="85725" cy="155575"/>
          </a:xfrm>
          <a:prstGeom prst="line">
            <a:avLst/>
          </a:prstGeom>
          <a:ln w="9525">
            <a:noFill/>
          </a:ln>
        </p:spPr>
      </p:cxnSp>
      <p:cxnSp>
        <p:nvCxnSpPr>
          <p:cNvPr id="2198" name="直接连接符 2197"/>
          <p:cNvCxnSpPr/>
          <p:nvPr/>
        </p:nvCxnSpPr>
        <p:spPr>
          <a:xfrm flipH="1">
            <a:off x="3043238" y="1890713"/>
            <a:ext cx="42862" cy="77787"/>
          </a:xfrm>
          <a:prstGeom prst="line">
            <a:avLst/>
          </a:prstGeom>
          <a:ln w="9525">
            <a:noFill/>
          </a:ln>
        </p:spPr>
      </p:cxnSp>
      <p:cxnSp>
        <p:nvCxnSpPr>
          <p:cNvPr id="2199" name="直接连接符 2198"/>
          <p:cNvCxnSpPr/>
          <p:nvPr/>
        </p:nvCxnSpPr>
        <p:spPr>
          <a:xfrm flipH="1">
            <a:off x="3000375" y="1863725"/>
            <a:ext cx="74613" cy="131763"/>
          </a:xfrm>
          <a:prstGeom prst="line">
            <a:avLst/>
          </a:prstGeom>
          <a:ln w="9525">
            <a:noFill/>
          </a:ln>
        </p:spPr>
      </p:cxnSp>
      <p:sp>
        <p:nvSpPr>
          <p:cNvPr id="2200" name="矩形 2199"/>
          <p:cNvSpPr/>
          <p:nvPr/>
        </p:nvSpPr>
        <p:spPr>
          <a:xfrm>
            <a:off x="3043238" y="1738313"/>
            <a:ext cx="85725" cy="76200"/>
          </a:xfrm>
          <a:prstGeom prst="rect">
            <a:avLst/>
          </a:prstGeom>
          <a:solidFill>
            <a:srgbClr val="FFFFFF"/>
          </a:solidFill>
          <a:ln w="9525">
            <a:noFill/>
          </a:ln>
        </p:spPr>
        <p:txBody>
          <a:bodyPr lIns="0" tIns="0" rIns="0" bIns="0"/>
          <a:p>
            <a:pPr algn="just" defTabSz="347980" eaLnBrk="0" hangingPunct="0"/>
            <a:r>
              <a:rPr lang="en-US" altLang="zh-CN" sz="400">
                <a:latin typeface="Times New Roman" panose="02020603050405020304" charset="0"/>
              </a:rPr>
              <a:t>T</a:t>
            </a:r>
            <a:r>
              <a:rPr lang="en-US" altLang="zh-CN" sz="400" baseline="-25000">
                <a:latin typeface="Times New Roman" panose="02020603050405020304" charset="0"/>
              </a:rPr>
              <a:t>2</a:t>
            </a:r>
            <a:endParaRPr lang="en-US" altLang="zh-CN" sz="400">
              <a:latin typeface="Times New Roman" panose="02020603050405020304" charset="0"/>
            </a:endParaRPr>
          </a:p>
        </p:txBody>
      </p:sp>
      <p:sp>
        <p:nvSpPr>
          <p:cNvPr id="2201" name="矩形 2200"/>
          <p:cNvSpPr/>
          <p:nvPr/>
        </p:nvSpPr>
        <p:spPr>
          <a:xfrm>
            <a:off x="2528888" y="1738313"/>
            <a:ext cx="85725" cy="76200"/>
          </a:xfrm>
          <a:prstGeom prst="rect">
            <a:avLst/>
          </a:prstGeom>
          <a:solidFill>
            <a:srgbClr val="FFFFFF"/>
          </a:solidFill>
          <a:ln w="9525">
            <a:noFill/>
          </a:ln>
        </p:spPr>
        <p:txBody>
          <a:bodyPr lIns="0" tIns="0" rIns="0" bIns="0"/>
          <a:p>
            <a:pPr algn="just" defTabSz="347980" eaLnBrk="0" hangingPunct="0"/>
            <a:r>
              <a:rPr lang="en-US" altLang="zh-CN" sz="400">
                <a:latin typeface="Times New Roman" panose="02020603050405020304" charset="0"/>
              </a:rPr>
              <a:t>T</a:t>
            </a:r>
            <a:r>
              <a:rPr lang="en-US" altLang="zh-CN" sz="400" baseline="-25000">
                <a:latin typeface="Times New Roman" panose="02020603050405020304" charset="0"/>
              </a:rPr>
              <a:t>1</a:t>
            </a:r>
            <a:endParaRPr lang="en-US" altLang="zh-CN" sz="400">
              <a:latin typeface="Times New Roman" panose="02020603050405020304" charset="0"/>
            </a:endParaRPr>
          </a:p>
        </p:txBody>
      </p:sp>
      <p:sp>
        <p:nvSpPr>
          <p:cNvPr id="2202" name="矩形 2201"/>
          <p:cNvSpPr/>
          <p:nvPr/>
        </p:nvSpPr>
        <p:spPr>
          <a:xfrm>
            <a:off x="2614613" y="2093913"/>
            <a:ext cx="85725" cy="77787"/>
          </a:xfrm>
          <a:prstGeom prst="rect">
            <a:avLst/>
          </a:prstGeom>
          <a:solidFill>
            <a:srgbClr val="FFFFFF"/>
          </a:solidFill>
          <a:ln w="9525">
            <a:noFill/>
          </a:ln>
        </p:spPr>
        <p:txBody>
          <a:bodyPr lIns="0" tIns="0" rIns="0" bIns="0"/>
          <a:p>
            <a:pPr algn="just" defTabSz="347980" eaLnBrk="0" hangingPunct="0"/>
            <a:r>
              <a:rPr lang="en-US" altLang="zh-CN" sz="400">
                <a:latin typeface="Times New Roman" panose="02020603050405020304" charset="0"/>
              </a:rPr>
              <a:t>L</a:t>
            </a:r>
            <a:endParaRPr lang="en-US" altLang="zh-CN" sz="400">
              <a:latin typeface="Times New Roman" panose="02020603050405020304" charset="0"/>
            </a:endParaRPr>
          </a:p>
        </p:txBody>
      </p:sp>
      <p:cxnSp>
        <p:nvCxnSpPr>
          <p:cNvPr id="2203" name="直接连接符 2202"/>
          <p:cNvCxnSpPr/>
          <p:nvPr/>
        </p:nvCxnSpPr>
        <p:spPr>
          <a:xfrm>
            <a:off x="2657475" y="2133600"/>
            <a:ext cx="257175" cy="0"/>
          </a:xfrm>
          <a:prstGeom prst="line">
            <a:avLst/>
          </a:prstGeom>
          <a:ln w="9525">
            <a:noFill/>
          </a:ln>
        </p:spPr>
      </p:cxnSp>
      <p:cxnSp>
        <p:nvCxnSpPr>
          <p:cNvPr id="2204" name="直接连接符 2203"/>
          <p:cNvCxnSpPr/>
          <p:nvPr/>
        </p:nvCxnSpPr>
        <p:spPr>
          <a:xfrm flipH="1">
            <a:off x="2400300" y="2133600"/>
            <a:ext cx="171450" cy="0"/>
          </a:xfrm>
          <a:prstGeom prst="line">
            <a:avLst/>
          </a:prstGeom>
          <a:ln w="9525">
            <a:noFill/>
          </a:ln>
        </p:spPr>
      </p:cxnSp>
      <p:cxnSp>
        <p:nvCxnSpPr>
          <p:cNvPr id="2205" name="直接连接符 2204"/>
          <p:cNvCxnSpPr/>
          <p:nvPr/>
        </p:nvCxnSpPr>
        <p:spPr>
          <a:xfrm>
            <a:off x="2400300" y="2093913"/>
            <a:ext cx="0" cy="77787"/>
          </a:xfrm>
          <a:prstGeom prst="line">
            <a:avLst/>
          </a:prstGeom>
          <a:ln w="9525">
            <a:noFill/>
          </a:ln>
        </p:spPr>
      </p:cxnSp>
      <p:cxnSp>
        <p:nvCxnSpPr>
          <p:cNvPr id="2206" name="直接连接符 2205"/>
          <p:cNvCxnSpPr/>
          <p:nvPr/>
        </p:nvCxnSpPr>
        <p:spPr>
          <a:xfrm>
            <a:off x="2914650" y="2093913"/>
            <a:ext cx="0" cy="77787"/>
          </a:xfrm>
          <a:prstGeom prst="line">
            <a:avLst/>
          </a:prstGeom>
          <a:ln w="9525">
            <a:noFill/>
          </a:ln>
        </p:spPr>
      </p:cxnSp>
      <p:cxnSp>
        <p:nvCxnSpPr>
          <p:cNvPr id="2207" name="直接连接符 2206"/>
          <p:cNvCxnSpPr/>
          <p:nvPr/>
        </p:nvCxnSpPr>
        <p:spPr>
          <a:xfrm>
            <a:off x="2651125" y="1857375"/>
            <a:ext cx="249238" cy="1588"/>
          </a:xfrm>
          <a:prstGeom prst="line">
            <a:avLst/>
          </a:prstGeom>
          <a:ln w="9525">
            <a:noFill/>
          </a:ln>
        </p:spPr>
      </p:cxnSp>
      <p:cxnSp>
        <p:nvCxnSpPr>
          <p:cNvPr id="2208" name="直接连接符 2207"/>
          <p:cNvCxnSpPr/>
          <p:nvPr/>
        </p:nvCxnSpPr>
        <p:spPr>
          <a:xfrm>
            <a:off x="2514600" y="1905000"/>
            <a:ext cx="249238" cy="1588"/>
          </a:xfrm>
          <a:prstGeom prst="line">
            <a:avLst/>
          </a:prstGeom>
          <a:ln w="9525">
            <a:noFill/>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11" name="矩形 2210"/>
          <p:cNvSpPr/>
          <p:nvPr/>
        </p:nvSpPr>
        <p:spPr>
          <a:xfrm>
            <a:off x="342900" y="236538"/>
            <a:ext cx="2428875" cy="155575"/>
          </a:xfrm>
          <a:prstGeom prst="rect">
            <a:avLst/>
          </a:prstGeom>
          <a:noFill/>
          <a:ln w="9525">
            <a:noFill/>
          </a:ln>
        </p:spPr>
        <p:txBody>
          <a:bodyPr lIns="34829" tIns="17415" rIns="34829" bIns="17415">
            <a:spAutoFit/>
          </a:bodyPr>
          <a:p>
            <a:pPr defTabSz="347980">
              <a:spcBef>
                <a:spcPct val="50000"/>
              </a:spcBef>
              <a:buChar char="•"/>
            </a:pPr>
            <a:r>
              <a:rPr lang="en-US" altLang="zh-CN" sz="800">
                <a:latin typeface="宋体" panose="02010600030101010101" pitchFamily="2" charset="-122"/>
                <a:cs typeface="Times New Roman" panose="02020603050405020304" charset="0"/>
              </a:rPr>
              <a:t>LED</a:t>
            </a:r>
            <a:r>
              <a:rPr lang="zh-CN" altLang="en-US" sz="800">
                <a:latin typeface="宋体" panose="02010600030101010101" pitchFamily="2" charset="-122"/>
                <a:cs typeface="Times New Roman" panose="02020603050405020304" charset="0"/>
              </a:rPr>
              <a:t>的热阻计算</a:t>
            </a:r>
            <a:r>
              <a:rPr lang="zh-CN" altLang="en-US" sz="800">
                <a:latin typeface="宋体" panose="02010600030101010101" pitchFamily="2" charset="-122"/>
              </a:rPr>
              <a:t> </a:t>
            </a:r>
            <a:endParaRPr lang="zh-CN" altLang="en-US" sz="800">
              <a:latin typeface="宋体" panose="02010600030101010101" pitchFamily="2" charset="-122"/>
            </a:endParaRPr>
          </a:p>
        </p:txBody>
      </p:sp>
      <p:graphicFrame>
        <p:nvGraphicFramePr>
          <p:cNvPr id="2212" name="对象 2211"/>
          <p:cNvGraphicFramePr>
            <a:graphicFrameLocks noChangeAspect="1"/>
          </p:cNvGraphicFramePr>
          <p:nvPr/>
        </p:nvGraphicFramePr>
        <p:xfrm>
          <a:off x="571500" y="503238"/>
          <a:ext cx="1385888" cy="633412"/>
        </p:xfrm>
        <a:graphic>
          <a:graphicData uri="http://schemas.openxmlformats.org/presentationml/2006/ole">
            <mc:AlternateContent xmlns:mc="http://schemas.openxmlformats.org/markup-compatibility/2006">
              <mc:Choice xmlns:v="urn:schemas-microsoft-com:vml" Requires="v">
                <p:oleObj spid="_x0000_s3090" name="" r:id="rId1" imgW="2336800" imgH="1639570" progId="Word.Document.8">
                  <p:embed/>
                </p:oleObj>
              </mc:Choice>
              <mc:Fallback>
                <p:oleObj name="" r:id="rId1" imgW="2336800" imgH="1639570" progId="Word.Document.8">
                  <p:embed/>
                  <p:pic>
                    <p:nvPicPr>
                      <p:cNvPr id="0" name="图片 3089"/>
                      <p:cNvPicPr/>
                      <p:nvPr/>
                    </p:nvPicPr>
                    <p:blipFill>
                      <a:blip r:embed="rId2"/>
                      <a:stretch>
                        <a:fillRect/>
                      </a:stretch>
                    </p:blipFill>
                    <p:spPr>
                      <a:xfrm>
                        <a:off x="571500" y="503238"/>
                        <a:ext cx="1385888" cy="633412"/>
                      </a:xfrm>
                      <a:prstGeom prst="rect">
                        <a:avLst/>
                      </a:prstGeom>
                      <a:noFill/>
                      <a:ln w="38100">
                        <a:noFill/>
                        <a:miter/>
                      </a:ln>
                    </p:spPr>
                  </p:pic>
                </p:oleObj>
              </mc:Fallback>
            </mc:AlternateContent>
          </a:graphicData>
        </a:graphic>
      </p:graphicFrame>
      <p:sp>
        <p:nvSpPr>
          <p:cNvPr id="2213" name="矩形 2212"/>
          <p:cNvSpPr/>
          <p:nvPr/>
        </p:nvSpPr>
        <p:spPr>
          <a:xfrm>
            <a:off x="571500" y="1185863"/>
            <a:ext cx="1343025" cy="130175"/>
          </a:xfrm>
          <a:prstGeom prst="rect">
            <a:avLst/>
          </a:prstGeom>
          <a:noFill/>
          <a:ln w="9525">
            <a:noFill/>
          </a:ln>
        </p:spPr>
        <p:txBody>
          <a:bodyPr lIns="34829" tIns="17415" rIns="34829" bIns="17415">
            <a:spAutoFit/>
          </a:bodyPr>
          <a:p>
            <a:pPr algn="ctr" defTabSz="347980">
              <a:spcBef>
                <a:spcPct val="50000"/>
              </a:spcBef>
            </a:pPr>
            <a:r>
              <a:rPr lang="en-US" altLang="zh-CN" sz="600">
                <a:latin typeface="Times New Roman" panose="02020603050405020304" charset="0"/>
                <a:cs typeface="Times New Roman" panose="02020603050405020304" charset="0"/>
              </a:rPr>
              <a:t>(LED</a:t>
            </a:r>
            <a:r>
              <a:rPr lang="zh-CN" altLang="en-US" sz="600">
                <a:latin typeface="宋体" panose="02010600030101010101" pitchFamily="2" charset="-122"/>
              </a:rPr>
              <a:t>工作热平衡后</a:t>
            </a:r>
            <a:r>
              <a:rPr lang="en-US" altLang="zh-CN" sz="600">
                <a:latin typeface="Times New Roman" panose="02020603050405020304" charset="0"/>
                <a:cs typeface="Times New Roman" panose="02020603050405020304" charset="0"/>
              </a:rPr>
              <a:t>T</a:t>
            </a:r>
            <a:r>
              <a:rPr lang="en-US" altLang="zh-CN" sz="600" baseline="-30000">
                <a:latin typeface="Times New Roman" panose="02020603050405020304" charset="0"/>
                <a:cs typeface="Times New Roman" panose="02020603050405020304" charset="0"/>
              </a:rPr>
              <a:t>j</a:t>
            </a:r>
            <a:r>
              <a:rPr lang="en-US" altLang="zh-CN" sz="600">
                <a:latin typeface="Times New Roman" panose="02020603050405020304" charset="0"/>
                <a:cs typeface="Times New Roman" panose="02020603050405020304" charset="0"/>
              </a:rPr>
              <a:t>= T</a:t>
            </a:r>
            <a:r>
              <a:rPr lang="en-US" altLang="zh-CN" sz="600" baseline="-30000">
                <a:latin typeface="Times New Roman" panose="02020603050405020304" charset="0"/>
                <a:cs typeface="Times New Roman" panose="02020603050405020304" charset="0"/>
              </a:rPr>
              <a:t>a</a:t>
            </a:r>
            <a:r>
              <a:rPr lang="en-US" altLang="zh-CN" sz="600">
                <a:latin typeface="Times New Roman" panose="02020603050405020304" charset="0"/>
                <a:cs typeface="Times New Roman" panose="02020603050405020304" charset="0"/>
              </a:rPr>
              <a:t>+</a:t>
            </a:r>
            <a:r>
              <a:rPr lang="en-US" altLang="zh-CN" sz="600">
                <a:latin typeface="宋体" panose="02010600030101010101" pitchFamily="2" charset="-122"/>
              </a:rPr>
              <a:t>Δ</a:t>
            </a:r>
            <a:r>
              <a:rPr lang="en-US" altLang="zh-CN" sz="600">
                <a:latin typeface="Times New Roman" panose="02020603050405020304" charset="0"/>
                <a:cs typeface="Times New Roman" panose="02020603050405020304" charset="0"/>
              </a:rPr>
              <a:t>T</a:t>
            </a:r>
            <a:r>
              <a:rPr lang="en-US" altLang="zh-CN" sz="600" baseline="-30000">
                <a:latin typeface="Times New Roman" panose="02020603050405020304" charset="0"/>
                <a:cs typeface="Times New Roman" panose="02020603050405020304" charset="0"/>
              </a:rPr>
              <a:t>j</a:t>
            </a:r>
            <a:r>
              <a:rPr lang="en-US" altLang="zh-CN" sz="600">
                <a:latin typeface="Times New Roman" panose="02020603050405020304" charset="0"/>
                <a:cs typeface="Times New Roman" panose="02020603050405020304" charset="0"/>
              </a:rPr>
              <a:t>)</a:t>
            </a:r>
            <a:r>
              <a:rPr lang="en-US" altLang="zh-CN" sz="600"/>
              <a:t> </a:t>
            </a:r>
            <a:endParaRPr lang="en-US" altLang="zh-CN" sz="600"/>
          </a:p>
        </p:txBody>
      </p:sp>
      <p:graphicFrame>
        <p:nvGraphicFramePr>
          <p:cNvPr id="2214" name="对象 2213"/>
          <p:cNvGraphicFramePr>
            <a:graphicFrameLocks noChangeAspect="1"/>
          </p:cNvGraphicFramePr>
          <p:nvPr/>
        </p:nvGraphicFramePr>
        <p:xfrm>
          <a:off x="230188" y="1363663"/>
          <a:ext cx="3103562" cy="847725"/>
        </p:xfrm>
        <a:graphic>
          <a:graphicData uri="http://schemas.openxmlformats.org/presentationml/2006/ole">
            <mc:AlternateContent xmlns:mc="http://schemas.openxmlformats.org/markup-compatibility/2006">
              <mc:Choice xmlns:v="urn:schemas-microsoft-com:vml" Requires="v">
                <p:oleObj spid="_x0000_s3089" name="" r:id="rId3" imgW="3990340" imgH="2178050" progId="Word.Document.8">
                  <p:embed/>
                </p:oleObj>
              </mc:Choice>
              <mc:Fallback>
                <p:oleObj name="" r:id="rId3" imgW="3990340" imgH="2178050" progId="Word.Document.8">
                  <p:embed/>
                  <p:pic>
                    <p:nvPicPr>
                      <p:cNvPr id="0" name="图片 3088"/>
                      <p:cNvPicPr/>
                      <p:nvPr/>
                    </p:nvPicPr>
                    <p:blipFill>
                      <a:blip r:embed="rId4"/>
                      <a:stretch>
                        <a:fillRect/>
                      </a:stretch>
                    </p:blipFill>
                    <p:spPr>
                      <a:xfrm>
                        <a:off x="230188" y="1363663"/>
                        <a:ext cx="3103562" cy="847725"/>
                      </a:xfrm>
                      <a:prstGeom prst="rect">
                        <a:avLst/>
                      </a:prstGeom>
                      <a:noFill/>
                      <a:ln w="38100">
                        <a:noFill/>
                        <a:miter/>
                      </a:ln>
                    </p:spPr>
                  </p:pic>
                </p:oleObj>
              </mc:Fallback>
            </mc:AlternateContent>
          </a:graphicData>
        </a:graphic>
      </p:graphicFrame>
      <p:sp>
        <p:nvSpPr>
          <p:cNvPr id="2215" name="矩形 2214"/>
          <p:cNvSpPr/>
          <p:nvPr/>
        </p:nvSpPr>
        <p:spPr>
          <a:xfrm>
            <a:off x="1222375" y="874713"/>
            <a:ext cx="3429000" cy="0"/>
          </a:xfrm>
          <a:prstGeom prst="rect">
            <a:avLst/>
          </a:prstGeom>
          <a:noFill/>
          <a:ln w="9525">
            <a:noFill/>
          </a:ln>
        </p:spPr>
        <p:txBody>
          <a:bodyPr/>
          <a:p>
            <a:endParaRPr lang="zh-CN" altLang="en-US"/>
          </a:p>
        </p:txBody>
      </p:sp>
      <p:graphicFrame>
        <p:nvGraphicFramePr>
          <p:cNvPr id="2216" name="对象 2215"/>
          <p:cNvGraphicFramePr>
            <a:graphicFrameLocks noChangeAspect="1"/>
          </p:cNvGraphicFramePr>
          <p:nvPr/>
        </p:nvGraphicFramePr>
        <p:xfrm>
          <a:off x="1914525" y="414338"/>
          <a:ext cx="1228725" cy="1146175"/>
        </p:xfrm>
        <a:graphic>
          <a:graphicData uri="http://schemas.openxmlformats.org/presentationml/2006/ole">
            <mc:AlternateContent xmlns:mc="http://schemas.openxmlformats.org/markup-compatibility/2006">
              <mc:Choice xmlns:v="urn:schemas-microsoft-com:vml" Requires="v">
                <p:oleObj spid="_x0000_s3088" name="" r:id="rId5" imgW="3446780" imgH="5104765" progId="AutoCAD.Drawing.16">
                  <p:embed/>
                </p:oleObj>
              </mc:Choice>
              <mc:Fallback>
                <p:oleObj name="" r:id="rId5" imgW="3446780" imgH="5104765" progId="AutoCAD.Drawing.16">
                  <p:embed/>
                  <p:pic>
                    <p:nvPicPr>
                      <p:cNvPr id="0" name="图片 3087"/>
                      <p:cNvPicPr/>
                      <p:nvPr/>
                    </p:nvPicPr>
                    <p:blipFill>
                      <a:blip r:embed="rId6"/>
                      <a:stretch>
                        <a:fillRect/>
                      </a:stretch>
                    </p:blipFill>
                    <p:spPr>
                      <a:xfrm>
                        <a:off x="1914525" y="414338"/>
                        <a:ext cx="1228725" cy="1146175"/>
                      </a:xfrm>
                      <a:prstGeom prst="rect">
                        <a:avLst/>
                      </a:prstGeom>
                      <a:noFill/>
                      <a:ln w="38100">
                        <a:noFill/>
                        <a:miter/>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19" name="矩形 2218"/>
          <p:cNvSpPr/>
          <p:nvPr/>
        </p:nvSpPr>
        <p:spPr>
          <a:xfrm>
            <a:off x="457200" y="266700"/>
            <a:ext cx="2143125" cy="201613"/>
          </a:xfrm>
          <a:prstGeom prst="rect">
            <a:avLst/>
          </a:prstGeom>
          <a:noFill/>
          <a:ln w="9525">
            <a:noFill/>
          </a:ln>
        </p:spPr>
        <p:txBody>
          <a:bodyPr lIns="34829" tIns="17415" rIns="34829" bIns="17415">
            <a:spAutoFit/>
          </a:bodyPr>
          <a:p>
            <a:pPr defTabSz="347980">
              <a:spcBef>
                <a:spcPct val="50000"/>
              </a:spcBef>
            </a:pPr>
            <a:r>
              <a:rPr lang="en-US" altLang="zh-CN" sz="1100"/>
              <a:t>2.</a:t>
            </a:r>
            <a:r>
              <a:rPr lang="zh-CN" altLang="en-US" sz="1100">
                <a:latin typeface="宋体" panose="02010600030101010101" pitchFamily="2" charset="-122"/>
              </a:rPr>
              <a:t>分立</a:t>
            </a:r>
            <a:r>
              <a:rPr lang="en-US" altLang="zh-CN" sz="1100">
                <a:latin typeface="宋体" panose="02010600030101010101" pitchFamily="2" charset="-122"/>
              </a:rPr>
              <a:t>LED</a:t>
            </a:r>
            <a:r>
              <a:rPr lang="zh-CN" altLang="en-US" sz="1100">
                <a:latin typeface="宋体" panose="02010600030101010101" pitchFamily="2" charset="-122"/>
              </a:rPr>
              <a:t>热阻的计算模型 </a:t>
            </a:r>
            <a:endParaRPr lang="zh-CN" altLang="en-US" sz="1100">
              <a:latin typeface="宋体" panose="02010600030101010101" pitchFamily="2" charset="-122"/>
            </a:endParaRPr>
          </a:p>
        </p:txBody>
      </p:sp>
      <p:sp>
        <p:nvSpPr>
          <p:cNvPr id="2220" name="矩形 2219"/>
          <p:cNvSpPr/>
          <p:nvPr/>
        </p:nvSpPr>
        <p:spPr>
          <a:xfrm>
            <a:off x="514350" y="474663"/>
            <a:ext cx="2543175" cy="279400"/>
          </a:xfrm>
          <a:prstGeom prst="rect">
            <a:avLst/>
          </a:prstGeom>
          <a:noFill/>
          <a:ln w="9525">
            <a:noFill/>
          </a:ln>
        </p:spPr>
        <p:txBody>
          <a:bodyPr lIns="34829" tIns="17415" rIns="34829" bIns="17415">
            <a:spAutoFit/>
          </a:bodyPr>
          <a:p>
            <a:pPr defTabSz="347980">
              <a:spcBef>
                <a:spcPct val="50000"/>
              </a:spcBef>
            </a:pPr>
            <a:r>
              <a:rPr lang="en-US" altLang="zh-CN" sz="800">
                <a:latin typeface="Times New Roman" panose="02020603050405020304" charset="0"/>
                <a:cs typeface="Times New Roman" panose="02020603050405020304" charset="0"/>
              </a:rPr>
              <a:t>       LED</a:t>
            </a:r>
            <a:r>
              <a:rPr lang="zh-CN" altLang="en-US" sz="800">
                <a:latin typeface="宋体" panose="02010600030101010101" pitchFamily="2" charset="-122"/>
              </a:rPr>
              <a:t>热通道上各环节都存在热阻，热通道的简化热工模型是串联热阻回路。</a:t>
            </a:r>
            <a:r>
              <a:rPr lang="zh-CN" altLang="en-US" sz="600"/>
              <a:t> </a:t>
            </a:r>
            <a:endParaRPr lang="zh-CN" altLang="en-US" sz="600"/>
          </a:p>
        </p:txBody>
      </p:sp>
      <p:sp>
        <p:nvSpPr>
          <p:cNvPr id="2221" name="矩形 2220"/>
          <p:cNvSpPr/>
          <p:nvPr/>
        </p:nvSpPr>
        <p:spPr>
          <a:xfrm>
            <a:off x="1352550" y="628650"/>
            <a:ext cx="3429000" cy="0"/>
          </a:xfrm>
          <a:prstGeom prst="rect">
            <a:avLst/>
          </a:prstGeom>
          <a:noFill/>
          <a:ln w="9525">
            <a:noFill/>
          </a:ln>
        </p:spPr>
        <p:txBody>
          <a:bodyPr/>
          <a:p>
            <a:endParaRPr lang="zh-CN" altLang="en-US"/>
          </a:p>
        </p:txBody>
      </p:sp>
      <p:grpSp>
        <p:nvGrpSpPr>
          <p:cNvPr id="2222" name="组合 2221"/>
          <p:cNvGrpSpPr/>
          <p:nvPr/>
        </p:nvGrpSpPr>
        <p:grpSpPr>
          <a:xfrm>
            <a:off x="714375" y="741363"/>
            <a:ext cx="839788" cy="1412875"/>
            <a:chOff x="1200" y="1200"/>
            <a:chExt cx="1410" cy="2290"/>
          </a:xfrm>
        </p:grpSpPr>
        <p:graphicFrame>
          <p:nvGraphicFramePr>
            <p:cNvPr id="2223" name="对象 2222"/>
            <p:cNvGraphicFramePr>
              <a:graphicFrameLocks noChangeAspect="1"/>
            </p:cNvGraphicFramePr>
            <p:nvPr/>
          </p:nvGraphicFramePr>
          <p:xfrm>
            <a:off x="1392" y="1200"/>
            <a:ext cx="1218" cy="2286"/>
          </p:xfrm>
          <a:graphic>
            <a:graphicData uri="http://schemas.openxmlformats.org/presentationml/2006/ole">
              <mc:AlternateContent xmlns:mc="http://schemas.openxmlformats.org/markup-compatibility/2006">
                <mc:Choice xmlns:v="urn:schemas-microsoft-com:vml" Requires="v">
                  <p:oleObj spid="_x0000_s3092" name="" r:id="rId1" imgW="1933575" imgH="3629025" progId="Paint.Picture">
                    <p:embed/>
                  </p:oleObj>
                </mc:Choice>
                <mc:Fallback>
                  <p:oleObj name="" r:id="rId1" imgW="1933575" imgH="3629025" progId="Paint.Picture">
                    <p:embed/>
                    <p:pic>
                      <p:nvPicPr>
                        <p:cNvPr id="0" name="图片 3091"/>
                        <p:cNvPicPr/>
                        <p:nvPr/>
                      </p:nvPicPr>
                      <p:blipFill>
                        <a:blip r:embed="rId2"/>
                        <a:stretch>
                          <a:fillRect/>
                        </a:stretch>
                      </p:blipFill>
                      <p:spPr>
                        <a:xfrm>
                          <a:off x="1392" y="1200"/>
                          <a:ext cx="1218" cy="2286"/>
                        </a:xfrm>
                        <a:prstGeom prst="rect">
                          <a:avLst/>
                        </a:prstGeom>
                        <a:noFill/>
                        <a:ln w="38100">
                          <a:noFill/>
                          <a:miter/>
                        </a:ln>
                      </p:spPr>
                    </p:pic>
                  </p:oleObj>
                </mc:Fallback>
              </mc:AlternateContent>
            </a:graphicData>
          </a:graphic>
        </p:graphicFrame>
        <p:grpSp>
          <p:nvGrpSpPr>
            <p:cNvPr id="2224" name="组合 2223"/>
            <p:cNvGrpSpPr/>
            <p:nvPr/>
          </p:nvGrpSpPr>
          <p:grpSpPr>
            <a:xfrm>
              <a:off x="1200" y="1632"/>
              <a:ext cx="1152" cy="1858"/>
              <a:chOff x="1176" y="2590"/>
              <a:chExt cx="2880" cy="4646"/>
            </a:xfrm>
          </p:grpSpPr>
          <p:sp>
            <p:nvSpPr>
              <p:cNvPr id="2225" name="矩形 2224"/>
              <p:cNvSpPr/>
              <p:nvPr/>
            </p:nvSpPr>
            <p:spPr>
              <a:xfrm>
                <a:off x="3663" y="2590"/>
                <a:ext cx="37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a:latin typeface="Times New Roman" panose="02020603050405020304" charset="0"/>
                  </a:rPr>
                  <a:t>j</a:t>
                </a:r>
                <a:endParaRPr lang="en-US" altLang="zh-CN" sz="600">
                  <a:latin typeface="Times New Roman" panose="02020603050405020304" charset="0"/>
                </a:endParaRPr>
              </a:p>
            </p:txBody>
          </p:sp>
          <p:sp>
            <p:nvSpPr>
              <p:cNvPr id="2226" name="矩形 2225"/>
              <p:cNvSpPr/>
              <p:nvPr/>
            </p:nvSpPr>
            <p:spPr>
              <a:xfrm>
                <a:off x="3666" y="6740"/>
                <a:ext cx="37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a:latin typeface="Times New Roman" panose="02020603050405020304" charset="0"/>
                  </a:rPr>
                  <a:t>a</a:t>
                </a:r>
                <a:endParaRPr lang="en-US" altLang="zh-CN" sz="600">
                  <a:latin typeface="Times New Roman" panose="02020603050405020304" charset="0"/>
                </a:endParaRPr>
              </a:p>
            </p:txBody>
          </p:sp>
          <p:sp>
            <p:nvSpPr>
              <p:cNvPr id="2227" name="矩形 2226"/>
              <p:cNvSpPr/>
              <p:nvPr/>
            </p:nvSpPr>
            <p:spPr>
              <a:xfrm>
                <a:off x="3666" y="5299"/>
                <a:ext cx="37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a:latin typeface="Times New Roman" panose="02020603050405020304" charset="0"/>
                  </a:rPr>
                  <a:t>b</a:t>
                </a:r>
                <a:endParaRPr lang="en-US" altLang="zh-CN" sz="600">
                  <a:latin typeface="Times New Roman" panose="02020603050405020304" charset="0"/>
                </a:endParaRPr>
              </a:p>
            </p:txBody>
          </p:sp>
          <p:sp>
            <p:nvSpPr>
              <p:cNvPr id="2228" name="矩形 2227"/>
              <p:cNvSpPr/>
              <p:nvPr/>
            </p:nvSpPr>
            <p:spPr>
              <a:xfrm>
                <a:off x="3678" y="3845"/>
                <a:ext cx="37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a:latin typeface="Times New Roman" panose="02020603050405020304" charset="0"/>
                  </a:rPr>
                  <a:t>s</a:t>
                </a:r>
                <a:endParaRPr lang="en-US" altLang="zh-CN" sz="600">
                  <a:latin typeface="Times New Roman" panose="02020603050405020304" charset="0"/>
                </a:endParaRPr>
              </a:p>
            </p:txBody>
          </p:sp>
          <p:sp>
            <p:nvSpPr>
              <p:cNvPr id="2229" name="矩形 2228"/>
              <p:cNvSpPr/>
              <p:nvPr/>
            </p:nvSpPr>
            <p:spPr>
              <a:xfrm>
                <a:off x="1176" y="3114"/>
                <a:ext cx="79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b="1">
                    <a:latin typeface="Times New Roman" panose="02020603050405020304" charset="0"/>
                  </a:rPr>
                  <a:t>R</a:t>
                </a:r>
                <a:r>
                  <a:rPr lang="en-US" altLang="zh-CN" sz="600" b="1" baseline="-25000">
                    <a:latin typeface="Times New Roman" panose="02020603050405020304" charset="0"/>
                  </a:rPr>
                  <a:t>thjs</a:t>
                </a:r>
                <a:endParaRPr lang="en-US" altLang="zh-CN" sz="600">
                  <a:latin typeface="Times New Roman" panose="02020603050405020304" charset="0"/>
                </a:endParaRPr>
              </a:p>
            </p:txBody>
          </p:sp>
          <p:sp>
            <p:nvSpPr>
              <p:cNvPr id="2230" name="矩形 2229"/>
              <p:cNvSpPr/>
              <p:nvPr/>
            </p:nvSpPr>
            <p:spPr>
              <a:xfrm>
                <a:off x="1176" y="4478"/>
                <a:ext cx="79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b="1">
                    <a:latin typeface="Times New Roman" panose="02020603050405020304" charset="0"/>
                  </a:rPr>
                  <a:t>R</a:t>
                </a:r>
                <a:r>
                  <a:rPr lang="en-US" altLang="zh-CN" sz="600" b="1" baseline="-25000">
                    <a:latin typeface="Times New Roman" panose="02020603050405020304" charset="0"/>
                  </a:rPr>
                  <a:t>thsb</a:t>
                </a:r>
                <a:endParaRPr lang="en-US" altLang="zh-CN" sz="600">
                  <a:latin typeface="Times New Roman" panose="02020603050405020304" charset="0"/>
                </a:endParaRPr>
              </a:p>
            </p:txBody>
          </p:sp>
          <p:sp>
            <p:nvSpPr>
              <p:cNvPr id="2231" name="矩形 2230"/>
              <p:cNvSpPr/>
              <p:nvPr/>
            </p:nvSpPr>
            <p:spPr>
              <a:xfrm>
                <a:off x="1218" y="5842"/>
                <a:ext cx="798" cy="496"/>
              </a:xfrm>
              <a:prstGeom prst="rect">
                <a:avLst/>
              </a:prstGeom>
              <a:solidFill>
                <a:srgbClr val="FFFFFF"/>
              </a:solidFill>
              <a:ln w="9525">
                <a:noFill/>
              </a:ln>
            </p:spPr>
            <p:txBody>
              <a:bodyPr lIns="84" tIns="0" rIns="0" bIns="0"/>
              <a:p>
                <a:pPr algn="just" defTabSz="347980" eaLnBrk="0" hangingPunct="0">
                  <a:lnSpc>
                    <a:spcPct val="144000"/>
                  </a:lnSpc>
                </a:pPr>
                <a:r>
                  <a:rPr lang="en-US" altLang="zh-CN" sz="600" b="1">
                    <a:latin typeface="Times New Roman" panose="02020603050405020304" charset="0"/>
                  </a:rPr>
                  <a:t>R</a:t>
                </a:r>
                <a:r>
                  <a:rPr lang="en-US" altLang="zh-CN" sz="600" b="1" baseline="-25000">
                    <a:latin typeface="Times New Roman" panose="02020603050405020304" charset="0"/>
                  </a:rPr>
                  <a:t>thba</a:t>
                </a:r>
                <a:endParaRPr lang="en-US" altLang="zh-CN" sz="600">
                  <a:latin typeface="Times New Roman" panose="02020603050405020304" charset="0"/>
                </a:endParaRPr>
              </a:p>
            </p:txBody>
          </p:sp>
        </p:grpSp>
      </p:grpSp>
      <p:sp>
        <p:nvSpPr>
          <p:cNvPr id="2232" name="矩形 2231"/>
          <p:cNvSpPr/>
          <p:nvPr/>
        </p:nvSpPr>
        <p:spPr>
          <a:xfrm>
            <a:off x="1130300" y="936625"/>
            <a:ext cx="3429000" cy="0"/>
          </a:xfrm>
          <a:prstGeom prst="rect">
            <a:avLst/>
          </a:prstGeom>
          <a:noFill/>
          <a:ln w="9525">
            <a:noFill/>
          </a:ln>
        </p:spPr>
        <p:txBody>
          <a:bodyPr/>
          <a:p>
            <a:endParaRPr lang="zh-CN" altLang="en-US"/>
          </a:p>
        </p:txBody>
      </p:sp>
      <p:grpSp>
        <p:nvGrpSpPr>
          <p:cNvPr id="2233" name="组合 2232"/>
          <p:cNvGrpSpPr/>
          <p:nvPr/>
        </p:nvGrpSpPr>
        <p:grpSpPr>
          <a:xfrm>
            <a:off x="1800225" y="1096963"/>
            <a:ext cx="1203325" cy="792162"/>
            <a:chOff x="3024" y="1776"/>
            <a:chExt cx="2021" cy="1284"/>
          </a:xfrm>
        </p:grpSpPr>
        <p:graphicFrame>
          <p:nvGraphicFramePr>
            <p:cNvPr id="2234" name="对象 2233"/>
            <p:cNvGraphicFramePr>
              <a:graphicFrameLocks noChangeAspect="1"/>
            </p:cNvGraphicFramePr>
            <p:nvPr/>
          </p:nvGraphicFramePr>
          <p:xfrm>
            <a:off x="3024" y="1776"/>
            <a:ext cx="1962" cy="1284"/>
          </p:xfrm>
          <a:graphic>
            <a:graphicData uri="http://schemas.openxmlformats.org/presentationml/2006/ole">
              <mc:AlternateContent xmlns:mc="http://schemas.openxmlformats.org/markup-compatibility/2006">
                <mc:Choice xmlns:v="urn:schemas-microsoft-com:vml" Requires="v">
                  <p:oleObj spid="_x0000_s3091" name="" r:id="rId3" imgW="2933700" imgH="1924050" progId="Paint.Picture">
                    <p:embed/>
                  </p:oleObj>
                </mc:Choice>
                <mc:Fallback>
                  <p:oleObj name="" r:id="rId3" imgW="2933700" imgH="1924050" progId="Paint.Picture">
                    <p:embed/>
                    <p:pic>
                      <p:nvPicPr>
                        <p:cNvPr id="0" name="图片 3090"/>
                        <p:cNvPicPr/>
                        <p:nvPr/>
                      </p:nvPicPr>
                      <p:blipFill>
                        <a:blip r:embed="rId4"/>
                        <a:stretch>
                          <a:fillRect/>
                        </a:stretch>
                      </p:blipFill>
                      <p:spPr>
                        <a:xfrm>
                          <a:off x="3024" y="1776"/>
                          <a:ext cx="1962" cy="1284"/>
                        </a:xfrm>
                        <a:prstGeom prst="rect">
                          <a:avLst/>
                        </a:prstGeom>
                        <a:noFill/>
                        <a:ln w="38100">
                          <a:noFill/>
                          <a:miter/>
                        </a:ln>
                      </p:spPr>
                    </p:pic>
                  </p:oleObj>
                </mc:Fallback>
              </mc:AlternateContent>
            </a:graphicData>
          </a:graphic>
        </p:graphicFrame>
        <p:sp>
          <p:nvSpPr>
            <p:cNvPr id="2235" name="矩形 2234"/>
            <p:cNvSpPr/>
            <p:nvPr/>
          </p:nvSpPr>
          <p:spPr>
            <a:xfrm>
              <a:off x="4416" y="1824"/>
              <a:ext cx="101" cy="174"/>
            </a:xfrm>
            <a:prstGeom prst="rect">
              <a:avLst/>
            </a:prstGeom>
            <a:solidFill>
              <a:srgbClr val="FFFFFF"/>
            </a:solidFill>
            <a:ln w="9525">
              <a:noFill/>
            </a:ln>
          </p:spPr>
          <p:txBody>
            <a:bodyPr lIns="1989" tIns="0" rIns="0" bIns="0"/>
            <a:p>
              <a:pPr algn="just" defTabSz="347980" eaLnBrk="0" hangingPunct="0">
                <a:lnSpc>
                  <a:spcPct val="144000"/>
                </a:lnSpc>
              </a:pPr>
              <a:r>
                <a:rPr lang="en-US" altLang="zh-CN" sz="500">
                  <a:latin typeface="Times New Roman" panose="02020603050405020304" charset="0"/>
                </a:rPr>
                <a:t>j</a:t>
              </a:r>
              <a:endParaRPr lang="en-US" altLang="zh-CN" sz="500">
                <a:latin typeface="Times New Roman" panose="02020603050405020304" charset="0"/>
              </a:endParaRPr>
            </a:p>
          </p:txBody>
        </p:sp>
        <p:sp>
          <p:nvSpPr>
            <p:cNvPr id="2236" name="矩形 2235"/>
            <p:cNvSpPr/>
            <p:nvPr/>
          </p:nvSpPr>
          <p:spPr>
            <a:xfrm>
              <a:off x="4752" y="2208"/>
              <a:ext cx="101" cy="113"/>
            </a:xfrm>
            <a:prstGeom prst="rect">
              <a:avLst/>
            </a:prstGeom>
            <a:solidFill>
              <a:srgbClr val="FFFFFF"/>
            </a:solidFill>
            <a:ln w="9525">
              <a:noFill/>
            </a:ln>
          </p:spPr>
          <p:txBody>
            <a:bodyPr lIns="1989" tIns="0" rIns="0" bIns="0"/>
            <a:p>
              <a:pPr algn="just" defTabSz="347980" eaLnBrk="0" hangingPunct="0">
                <a:lnSpc>
                  <a:spcPct val="144000"/>
                </a:lnSpc>
              </a:pPr>
              <a:r>
                <a:rPr lang="en-US" altLang="zh-CN" sz="500">
                  <a:latin typeface="Times New Roman" panose="02020603050405020304" charset="0"/>
                </a:rPr>
                <a:t>s</a:t>
              </a:r>
              <a:endParaRPr lang="en-US" altLang="zh-CN" sz="500">
                <a:latin typeface="Times New Roman" panose="02020603050405020304" charset="0"/>
              </a:endParaRPr>
            </a:p>
          </p:txBody>
        </p:sp>
        <p:sp>
          <p:nvSpPr>
            <p:cNvPr id="2237" name="矩形 2236"/>
            <p:cNvSpPr/>
            <p:nvPr/>
          </p:nvSpPr>
          <p:spPr>
            <a:xfrm>
              <a:off x="4944" y="2592"/>
              <a:ext cx="101" cy="174"/>
            </a:xfrm>
            <a:prstGeom prst="rect">
              <a:avLst/>
            </a:prstGeom>
            <a:solidFill>
              <a:srgbClr val="FFFFFF"/>
            </a:solidFill>
            <a:ln w="9525">
              <a:noFill/>
            </a:ln>
          </p:spPr>
          <p:txBody>
            <a:bodyPr lIns="1989" tIns="0" rIns="0" bIns="0"/>
            <a:p>
              <a:pPr algn="just" defTabSz="347980" eaLnBrk="0" hangingPunct="0">
                <a:lnSpc>
                  <a:spcPct val="144000"/>
                </a:lnSpc>
              </a:pPr>
              <a:r>
                <a:rPr lang="en-US" altLang="zh-CN" sz="500">
                  <a:latin typeface="Times New Roman" panose="02020603050405020304" charset="0"/>
                </a:rPr>
                <a:t>b</a:t>
              </a:r>
              <a:endParaRPr lang="en-US" altLang="zh-CN" sz="500">
                <a:latin typeface="Times New Roman" panose="02020603050405020304" charset="0"/>
              </a:endParaRPr>
            </a:p>
          </p:txBody>
        </p:sp>
      </p:grpSp>
      <p:sp>
        <p:nvSpPr>
          <p:cNvPr id="2238" name="矩形 2237"/>
          <p:cNvSpPr/>
          <p:nvPr/>
        </p:nvSpPr>
        <p:spPr>
          <a:xfrm>
            <a:off x="1000125" y="2192338"/>
            <a:ext cx="1600200" cy="177800"/>
          </a:xfrm>
          <a:prstGeom prst="rect">
            <a:avLst/>
          </a:prstGeom>
          <a:noFill/>
          <a:ln w="9525">
            <a:noFill/>
          </a:ln>
        </p:spPr>
        <p:txBody>
          <a:bodyPr lIns="34829" tIns="17415" rIns="34829" bIns="17415">
            <a:spAutoFit/>
          </a:bodyPr>
          <a:p>
            <a:pPr algn="ctr" defTabSz="347980">
              <a:spcBef>
                <a:spcPct val="50000"/>
              </a:spcBef>
            </a:pPr>
            <a:r>
              <a:rPr lang="en-US" altLang="zh-CN" sz="900" b="1">
                <a:latin typeface="Times New Roman" panose="02020603050405020304" charset="0"/>
                <a:cs typeface="Times New Roman" panose="02020603050405020304" charset="0"/>
              </a:rPr>
              <a:t>R</a:t>
            </a:r>
            <a:r>
              <a:rPr lang="en-US" altLang="zh-CN" sz="900" b="1" baseline="-30000">
                <a:latin typeface="Times New Roman" panose="02020603050405020304" charset="0"/>
                <a:cs typeface="Times New Roman" panose="02020603050405020304" charset="0"/>
              </a:rPr>
              <a:t>thja</a:t>
            </a:r>
            <a:r>
              <a:rPr lang="en-US" altLang="zh-CN" sz="900" b="1">
                <a:latin typeface="Times New Roman" panose="02020603050405020304" charset="0"/>
                <a:cs typeface="Times New Roman" panose="02020603050405020304" charset="0"/>
              </a:rPr>
              <a:t>= R</a:t>
            </a:r>
            <a:r>
              <a:rPr lang="en-US" altLang="zh-CN" sz="900" b="1" baseline="-30000">
                <a:latin typeface="Times New Roman" panose="02020603050405020304" charset="0"/>
                <a:cs typeface="Times New Roman" panose="02020603050405020304" charset="0"/>
              </a:rPr>
              <a:t>thjs</a:t>
            </a:r>
            <a:r>
              <a:rPr lang="en-US" altLang="zh-CN" sz="900" b="1">
                <a:latin typeface="Times New Roman" panose="02020603050405020304" charset="0"/>
                <a:cs typeface="Times New Roman" panose="02020603050405020304" charset="0"/>
              </a:rPr>
              <a:t>+ R</a:t>
            </a:r>
            <a:r>
              <a:rPr lang="en-US" altLang="zh-CN" sz="900" b="1" baseline="-30000">
                <a:latin typeface="Times New Roman" panose="02020603050405020304" charset="0"/>
                <a:cs typeface="Times New Roman" panose="02020603050405020304" charset="0"/>
              </a:rPr>
              <a:t>thsb</a:t>
            </a:r>
            <a:r>
              <a:rPr lang="en-US" altLang="zh-CN" sz="900" b="1">
                <a:latin typeface="Times New Roman" panose="02020603050405020304" charset="0"/>
                <a:cs typeface="Times New Roman" panose="02020603050405020304" charset="0"/>
              </a:rPr>
              <a:t>+ R</a:t>
            </a:r>
            <a:r>
              <a:rPr lang="en-US" altLang="zh-CN" sz="900" b="1" baseline="-30000">
                <a:latin typeface="Times New Roman" panose="02020603050405020304" charset="0"/>
                <a:cs typeface="Times New Roman" panose="02020603050405020304" charset="0"/>
              </a:rPr>
              <a:t>thba</a:t>
            </a:r>
            <a:r>
              <a:rPr lang="en-US" altLang="zh-CN" sz="900"/>
              <a:t> </a:t>
            </a:r>
            <a:endParaRPr lang="en-US" altLang="zh-CN" sz="9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grpSp>
        <p:nvGrpSpPr>
          <p:cNvPr id="2241" name="组合 2240"/>
          <p:cNvGrpSpPr/>
          <p:nvPr/>
        </p:nvGrpSpPr>
        <p:grpSpPr>
          <a:xfrm>
            <a:off x="942975" y="622300"/>
            <a:ext cx="250825" cy="658813"/>
            <a:chOff x="1025" y="1155"/>
            <a:chExt cx="420" cy="1067"/>
          </a:xfrm>
        </p:grpSpPr>
        <p:sp>
          <p:nvSpPr>
            <p:cNvPr id="2242" name="矩形 2241"/>
            <p:cNvSpPr/>
            <p:nvPr/>
          </p:nvSpPr>
          <p:spPr>
            <a:xfrm>
              <a:off x="1176" y="1155"/>
              <a:ext cx="219" cy="248"/>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T</a:t>
              </a:r>
              <a:r>
                <a:rPr lang="en-US" altLang="zh-CN" sz="800" b="1" baseline="-25000">
                  <a:latin typeface="Times New Roman" panose="02020603050405020304" charset="0"/>
                </a:rPr>
                <a:t>j</a:t>
              </a:r>
              <a:endParaRPr lang="en-US" altLang="zh-CN" sz="800">
                <a:latin typeface="Times New Roman" panose="02020603050405020304" charset="0"/>
              </a:endParaRPr>
            </a:p>
          </p:txBody>
        </p:sp>
        <p:sp>
          <p:nvSpPr>
            <p:cNvPr id="2243" name="矩形 2242"/>
            <p:cNvSpPr/>
            <p:nvPr/>
          </p:nvSpPr>
          <p:spPr>
            <a:xfrm>
              <a:off x="1193" y="1701"/>
              <a:ext cx="218" cy="248"/>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T</a:t>
              </a:r>
              <a:r>
                <a:rPr lang="en-US" altLang="zh-CN" sz="800" b="1" baseline="-25000">
                  <a:latin typeface="Times New Roman" panose="02020603050405020304" charset="0"/>
                </a:rPr>
                <a:t>s</a:t>
              </a:r>
              <a:endParaRPr lang="en-US" altLang="zh-CN" sz="800">
                <a:latin typeface="Times New Roman" panose="02020603050405020304" charset="0"/>
              </a:endParaRPr>
            </a:p>
          </p:txBody>
        </p:sp>
        <p:sp>
          <p:nvSpPr>
            <p:cNvPr id="2244" name="矩形 2243"/>
            <p:cNvSpPr/>
            <p:nvPr/>
          </p:nvSpPr>
          <p:spPr>
            <a:xfrm>
              <a:off x="1025" y="1428"/>
              <a:ext cx="420" cy="248"/>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R</a:t>
              </a:r>
              <a:r>
                <a:rPr lang="en-US" altLang="zh-CN" sz="800" b="1" baseline="-25000">
                  <a:latin typeface="Times New Roman" panose="02020603050405020304" charset="0"/>
                </a:rPr>
                <a:t>thjs</a:t>
              </a:r>
              <a:endParaRPr lang="en-US" altLang="zh-CN" sz="800">
                <a:latin typeface="Times New Roman" panose="02020603050405020304" charset="0"/>
              </a:endParaRPr>
            </a:p>
          </p:txBody>
        </p:sp>
        <p:sp>
          <p:nvSpPr>
            <p:cNvPr id="2245" name="矩形 2244"/>
            <p:cNvSpPr/>
            <p:nvPr/>
          </p:nvSpPr>
          <p:spPr>
            <a:xfrm>
              <a:off x="1025" y="1974"/>
              <a:ext cx="420" cy="248"/>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R</a:t>
              </a:r>
              <a:r>
                <a:rPr lang="en-US" altLang="zh-CN" sz="800" b="1" baseline="-25000">
                  <a:latin typeface="Times New Roman" panose="02020603050405020304" charset="0"/>
                </a:rPr>
                <a:t>thsb</a:t>
              </a:r>
              <a:endParaRPr lang="en-US" altLang="zh-CN" sz="800">
                <a:latin typeface="Times New Roman" panose="02020603050405020304" charset="0"/>
              </a:endParaRPr>
            </a:p>
          </p:txBody>
        </p:sp>
      </p:grpSp>
      <p:sp>
        <p:nvSpPr>
          <p:cNvPr id="2246" name="矩形 2245"/>
          <p:cNvSpPr/>
          <p:nvPr/>
        </p:nvSpPr>
        <p:spPr>
          <a:xfrm>
            <a:off x="457200" y="266700"/>
            <a:ext cx="2143125" cy="201613"/>
          </a:xfrm>
          <a:prstGeom prst="rect">
            <a:avLst/>
          </a:prstGeom>
          <a:noFill/>
          <a:ln w="9525">
            <a:noFill/>
          </a:ln>
        </p:spPr>
        <p:txBody>
          <a:bodyPr lIns="34829" tIns="17415" rIns="34829" bIns="17415">
            <a:spAutoFit/>
          </a:bodyPr>
          <a:p>
            <a:pPr defTabSz="347980">
              <a:spcBef>
                <a:spcPct val="50000"/>
              </a:spcBef>
            </a:pPr>
            <a:r>
              <a:rPr lang="en-US" altLang="zh-CN" sz="1100"/>
              <a:t>3.</a:t>
            </a:r>
            <a:r>
              <a:rPr lang="zh-CN" altLang="en-US" sz="1100">
                <a:latin typeface="宋体" panose="02010600030101010101" pitchFamily="2" charset="-122"/>
              </a:rPr>
              <a:t>集成</a:t>
            </a:r>
            <a:r>
              <a:rPr lang="en-US" altLang="zh-CN" sz="1100">
                <a:latin typeface="宋体" panose="02010600030101010101" pitchFamily="2" charset="-122"/>
              </a:rPr>
              <a:t>LED</a:t>
            </a:r>
            <a:r>
              <a:rPr lang="zh-CN" altLang="en-US" sz="1100">
                <a:latin typeface="宋体" panose="02010600030101010101" pitchFamily="2" charset="-122"/>
              </a:rPr>
              <a:t>阵列热阻的计算模型 </a:t>
            </a:r>
            <a:endParaRPr lang="zh-CN" altLang="en-US" sz="1100">
              <a:latin typeface="宋体" panose="02010600030101010101" pitchFamily="2" charset="-122"/>
            </a:endParaRPr>
          </a:p>
        </p:txBody>
      </p:sp>
      <p:sp>
        <p:nvSpPr>
          <p:cNvPr id="2247" name="矩形 2246"/>
          <p:cNvSpPr/>
          <p:nvPr/>
        </p:nvSpPr>
        <p:spPr>
          <a:xfrm>
            <a:off x="1060450" y="623888"/>
            <a:ext cx="3429000" cy="0"/>
          </a:xfrm>
          <a:prstGeom prst="rect">
            <a:avLst/>
          </a:prstGeom>
          <a:noFill/>
          <a:ln w="9525">
            <a:noFill/>
          </a:ln>
        </p:spPr>
        <p:txBody>
          <a:bodyPr/>
          <a:p>
            <a:endParaRPr lang="zh-CN" altLang="en-US"/>
          </a:p>
        </p:txBody>
      </p:sp>
      <p:graphicFrame>
        <p:nvGraphicFramePr>
          <p:cNvPr id="2248" name="对象 2247"/>
          <p:cNvGraphicFramePr>
            <a:graphicFrameLocks noChangeAspect="1"/>
          </p:cNvGraphicFramePr>
          <p:nvPr/>
        </p:nvGraphicFramePr>
        <p:xfrm>
          <a:off x="1149350" y="474663"/>
          <a:ext cx="1352550" cy="1417637"/>
        </p:xfrm>
        <a:graphic>
          <a:graphicData uri="http://schemas.openxmlformats.org/presentationml/2006/ole">
            <mc:AlternateContent xmlns:mc="http://schemas.openxmlformats.org/markup-compatibility/2006">
              <mc:Choice xmlns:v="urn:schemas-microsoft-com:vml" Requires="v">
                <p:oleObj spid="_x0000_s3080" name="" r:id="rId1" imgW="3600450" imgH="3771900" progId="Paint.Picture">
                  <p:embed/>
                </p:oleObj>
              </mc:Choice>
              <mc:Fallback>
                <p:oleObj name="" r:id="rId1" imgW="3600450" imgH="3771900" progId="Paint.Picture">
                  <p:embed/>
                  <p:pic>
                    <p:nvPicPr>
                      <p:cNvPr id="0" name="图片 3079"/>
                      <p:cNvPicPr/>
                      <p:nvPr/>
                    </p:nvPicPr>
                    <p:blipFill>
                      <a:blip r:embed="rId2"/>
                      <a:stretch>
                        <a:fillRect/>
                      </a:stretch>
                    </p:blipFill>
                    <p:spPr>
                      <a:xfrm>
                        <a:off x="1149350" y="474663"/>
                        <a:ext cx="1352550" cy="1417637"/>
                      </a:xfrm>
                      <a:prstGeom prst="rect">
                        <a:avLst/>
                      </a:prstGeom>
                      <a:noFill/>
                      <a:ln w="38100">
                        <a:noFill/>
                        <a:miter/>
                      </a:ln>
                    </p:spPr>
                  </p:pic>
                </p:oleObj>
              </mc:Fallback>
            </mc:AlternateContent>
          </a:graphicData>
        </a:graphic>
      </p:graphicFrame>
      <p:grpSp>
        <p:nvGrpSpPr>
          <p:cNvPr id="2249" name="组合 2248"/>
          <p:cNvGrpSpPr/>
          <p:nvPr/>
        </p:nvGrpSpPr>
        <p:grpSpPr>
          <a:xfrm>
            <a:off x="1400175" y="1452563"/>
            <a:ext cx="295275" cy="452437"/>
            <a:chOff x="672" y="2596"/>
            <a:chExt cx="495" cy="734"/>
          </a:xfrm>
        </p:grpSpPr>
        <p:sp>
          <p:nvSpPr>
            <p:cNvPr id="2250" name="矩形 2249"/>
            <p:cNvSpPr/>
            <p:nvPr/>
          </p:nvSpPr>
          <p:spPr>
            <a:xfrm>
              <a:off x="941" y="2596"/>
              <a:ext cx="226" cy="226"/>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T</a:t>
              </a:r>
              <a:r>
                <a:rPr lang="en-US" altLang="zh-CN" sz="800" b="1" baseline="-25000">
                  <a:latin typeface="Times New Roman" panose="02020603050405020304" charset="0"/>
                </a:rPr>
                <a:t>b</a:t>
              </a:r>
              <a:endParaRPr lang="en-US" altLang="zh-CN" sz="800">
                <a:latin typeface="Times New Roman" panose="02020603050405020304" charset="0"/>
              </a:endParaRPr>
            </a:p>
          </p:txBody>
        </p:sp>
        <p:sp>
          <p:nvSpPr>
            <p:cNvPr id="2251" name="矩形 2250"/>
            <p:cNvSpPr/>
            <p:nvPr/>
          </p:nvSpPr>
          <p:spPr>
            <a:xfrm>
              <a:off x="941" y="3082"/>
              <a:ext cx="218" cy="248"/>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T</a:t>
              </a:r>
              <a:r>
                <a:rPr lang="en-US" altLang="zh-CN" sz="800" b="1" baseline="-25000">
                  <a:latin typeface="Times New Roman" panose="02020603050405020304" charset="0"/>
                </a:rPr>
                <a:t>a</a:t>
              </a:r>
              <a:endParaRPr lang="en-US" altLang="zh-CN" sz="800">
                <a:latin typeface="Times New Roman" panose="02020603050405020304" charset="0"/>
              </a:endParaRPr>
            </a:p>
          </p:txBody>
        </p:sp>
        <p:sp>
          <p:nvSpPr>
            <p:cNvPr id="2252" name="矩形 2251"/>
            <p:cNvSpPr/>
            <p:nvPr/>
          </p:nvSpPr>
          <p:spPr>
            <a:xfrm>
              <a:off x="672" y="2832"/>
              <a:ext cx="386" cy="232"/>
            </a:xfrm>
            <a:prstGeom prst="rect">
              <a:avLst/>
            </a:prstGeom>
            <a:solidFill>
              <a:srgbClr val="FFFFFF"/>
            </a:solidFill>
            <a:ln w="9525">
              <a:noFill/>
            </a:ln>
          </p:spPr>
          <p:txBody>
            <a:bodyPr lIns="0" tIns="0" rIns="0" bIns="0"/>
            <a:p>
              <a:pPr algn="just" defTabSz="347980" eaLnBrk="0" hangingPunct="0"/>
              <a:r>
                <a:rPr lang="en-US" altLang="zh-CN" sz="800" b="1">
                  <a:latin typeface="Times New Roman" panose="02020603050405020304" charset="0"/>
                </a:rPr>
                <a:t>R</a:t>
              </a:r>
              <a:r>
                <a:rPr lang="en-US" altLang="zh-CN" sz="800" b="1" baseline="-25000">
                  <a:latin typeface="Times New Roman" panose="02020603050405020304" charset="0"/>
                </a:rPr>
                <a:t>thba</a:t>
              </a:r>
              <a:endParaRPr lang="en-US" altLang="zh-CN" sz="800">
                <a:latin typeface="Times New Roman" panose="02020603050405020304" charset="0"/>
              </a:endParaRPr>
            </a:p>
          </p:txBody>
        </p:sp>
      </p:grpSp>
      <p:sp>
        <p:nvSpPr>
          <p:cNvPr id="2253" name="矩形 2252"/>
          <p:cNvSpPr/>
          <p:nvPr/>
        </p:nvSpPr>
        <p:spPr>
          <a:xfrm>
            <a:off x="0" y="1925638"/>
            <a:ext cx="3200400" cy="157162"/>
          </a:xfrm>
          <a:prstGeom prst="rect">
            <a:avLst/>
          </a:prstGeom>
          <a:noFill/>
          <a:ln w="9525">
            <a:noFill/>
          </a:ln>
        </p:spPr>
        <p:txBody>
          <a:bodyPr lIns="34829" tIns="17415" rIns="34829" bIns="17415">
            <a:spAutoFit/>
          </a:bodyPr>
          <a:p>
            <a:pPr algn="ctr" defTabSz="347980">
              <a:spcBef>
                <a:spcPct val="50000"/>
              </a:spcBef>
            </a:pPr>
            <a:r>
              <a:rPr lang="zh-CN" altLang="en-US" sz="800">
                <a:latin typeface="宋体" panose="02010600030101010101" pitchFamily="2" charset="-122"/>
              </a:rPr>
              <a:t>集成</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（假定热阻一致）阵列热阻利用并联阻抗模型计算：</a:t>
            </a:r>
            <a:r>
              <a:rPr lang="zh-CN" altLang="en-US" sz="600"/>
              <a:t> </a:t>
            </a:r>
            <a:endParaRPr lang="zh-CN" altLang="en-US" sz="600"/>
          </a:p>
        </p:txBody>
      </p:sp>
      <p:graphicFrame>
        <p:nvGraphicFramePr>
          <p:cNvPr id="2254" name="对象 2253"/>
          <p:cNvGraphicFramePr>
            <a:graphicFrameLocks noChangeAspect="1"/>
          </p:cNvGraphicFramePr>
          <p:nvPr/>
        </p:nvGraphicFramePr>
        <p:xfrm>
          <a:off x="974725" y="2074863"/>
          <a:ext cx="1516063" cy="325437"/>
        </p:xfrm>
        <a:graphic>
          <a:graphicData uri="http://schemas.openxmlformats.org/presentationml/2006/ole">
            <mc:AlternateContent xmlns:mc="http://schemas.openxmlformats.org/markup-compatibility/2006">
              <mc:Choice xmlns:v="urn:schemas-microsoft-com:vml" Requires="v">
                <p:oleObj spid="_x0000_s3079" name="" r:id="rId3" imgW="1713865" imgH="838200" progId="Word.Document.8">
                  <p:embed/>
                </p:oleObj>
              </mc:Choice>
              <mc:Fallback>
                <p:oleObj name="" r:id="rId3" imgW="1713865" imgH="838200" progId="Word.Document.8">
                  <p:embed/>
                  <p:pic>
                    <p:nvPicPr>
                      <p:cNvPr id="0" name="图片 3078"/>
                      <p:cNvPicPr/>
                      <p:nvPr/>
                    </p:nvPicPr>
                    <p:blipFill>
                      <a:blip r:embed="rId4"/>
                      <a:stretch>
                        <a:fillRect/>
                      </a:stretch>
                    </p:blipFill>
                    <p:spPr>
                      <a:xfrm>
                        <a:off x="974725" y="2074863"/>
                        <a:ext cx="1516063" cy="325437"/>
                      </a:xfrm>
                      <a:prstGeom prst="rect">
                        <a:avLst/>
                      </a:prstGeom>
                      <a:noFill/>
                      <a:ln w="38100">
                        <a:noFill/>
                        <a:miter/>
                      </a:ln>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57" name="矩形 2256"/>
          <p:cNvSpPr/>
          <p:nvPr/>
        </p:nvSpPr>
        <p:spPr>
          <a:xfrm>
            <a:off x="457200" y="266700"/>
            <a:ext cx="2438400" cy="201613"/>
          </a:xfrm>
          <a:prstGeom prst="rect">
            <a:avLst/>
          </a:prstGeom>
          <a:noFill/>
          <a:ln w="9525">
            <a:noFill/>
          </a:ln>
        </p:spPr>
        <p:txBody>
          <a:bodyPr lIns="34829" tIns="17415" rIns="34829" bIns="17415">
            <a:spAutoFit/>
          </a:bodyPr>
          <a:p>
            <a:pPr defTabSz="347980">
              <a:spcBef>
                <a:spcPct val="50000"/>
              </a:spcBef>
            </a:pPr>
            <a:r>
              <a:rPr lang="en-US" altLang="zh-CN" sz="1100"/>
              <a:t>4.</a:t>
            </a:r>
            <a:r>
              <a:rPr lang="zh-CN" altLang="en-US" sz="1100">
                <a:latin typeface="宋体" panose="02010600030101010101" pitchFamily="2" charset="-122"/>
              </a:rPr>
              <a:t>几种常见的</a:t>
            </a:r>
            <a:r>
              <a:rPr lang="en-US" altLang="zh-CN" sz="1100">
                <a:latin typeface="宋体" panose="02010600030101010101" pitchFamily="2" charset="-122"/>
              </a:rPr>
              <a:t>1W</a:t>
            </a:r>
            <a:r>
              <a:rPr lang="zh-CN" altLang="en-US" sz="1100">
                <a:latin typeface="宋体" panose="02010600030101010101" pitchFamily="2" charset="-122"/>
              </a:rPr>
              <a:t>大功率</a:t>
            </a:r>
            <a:r>
              <a:rPr lang="en-US" altLang="zh-CN" sz="1100">
                <a:latin typeface="宋体" panose="02010600030101010101" pitchFamily="2" charset="-122"/>
              </a:rPr>
              <a:t>LED</a:t>
            </a:r>
            <a:r>
              <a:rPr lang="zh-CN" altLang="en-US" sz="1100">
                <a:latin typeface="宋体" panose="02010600030101010101" pitchFamily="2" charset="-122"/>
              </a:rPr>
              <a:t>的热阻计算 </a:t>
            </a:r>
            <a:endParaRPr lang="zh-CN" altLang="en-US" sz="1100">
              <a:latin typeface="宋体" panose="02010600030101010101" pitchFamily="2" charset="-122"/>
            </a:endParaRPr>
          </a:p>
        </p:txBody>
      </p:sp>
      <p:sp>
        <p:nvSpPr>
          <p:cNvPr id="2258" name="矩形 2257"/>
          <p:cNvSpPr/>
          <p:nvPr/>
        </p:nvSpPr>
        <p:spPr>
          <a:xfrm>
            <a:off x="571500" y="503238"/>
            <a:ext cx="2486025" cy="273050"/>
          </a:xfrm>
          <a:prstGeom prst="rect">
            <a:avLst/>
          </a:prstGeom>
          <a:noFill/>
          <a:ln w="9525">
            <a:noFill/>
          </a:ln>
        </p:spPr>
        <p:txBody>
          <a:bodyPr lIns="34829" tIns="17415" rIns="34829" bIns="17415">
            <a:spAutoFit/>
          </a:bodyPr>
          <a:p>
            <a:pPr defTabSz="347980">
              <a:spcBef>
                <a:spcPct val="50000"/>
              </a:spcBef>
            </a:pPr>
            <a:r>
              <a:rPr lang="zh-CN" altLang="en-US" sz="800">
                <a:latin typeface="宋体" panose="02010600030101010101" pitchFamily="2" charset="-122"/>
              </a:rPr>
              <a:t>以</a:t>
            </a:r>
            <a:r>
              <a:rPr lang="en-US" altLang="zh-CN" sz="800">
                <a:latin typeface="Times New Roman" panose="02020603050405020304" charset="0"/>
                <a:cs typeface="Times New Roman" panose="02020603050405020304" charset="0"/>
              </a:rPr>
              <a:t>Emitter</a:t>
            </a:r>
            <a:r>
              <a:rPr lang="zh-CN" altLang="en-US" sz="800">
                <a:latin typeface="宋体" panose="02010600030101010101" pitchFamily="2" charset="-122"/>
              </a:rPr>
              <a:t>（</a:t>
            </a:r>
            <a:r>
              <a:rPr lang="en-US" altLang="zh-CN" sz="800">
                <a:latin typeface="Times New Roman" panose="02020603050405020304" charset="0"/>
                <a:cs typeface="Times New Roman" panose="02020603050405020304" charset="0"/>
              </a:rPr>
              <a:t>1mm</a:t>
            </a:r>
            <a:r>
              <a:rPr lang="en-US" altLang="zh-CN" sz="800">
                <a:latin typeface="宋体" panose="02010600030101010101" pitchFamily="2" charset="-122"/>
              </a:rPr>
              <a:t>×</a:t>
            </a:r>
            <a:r>
              <a:rPr lang="en-US" altLang="zh-CN" sz="800">
                <a:latin typeface="Times New Roman" panose="02020603050405020304" charset="0"/>
                <a:cs typeface="Times New Roman" panose="02020603050405020304" charset="0"/>
              </a:rPr>
              <a:t>1mm</a:t>
            </a:r>
            <a:r>
              <a:rPr lang="zh-CN" altLang="en-US" sz="800">
                <a:latin typeface="宋体" panose="02010600030101010101" pitchFamily="2" charset="-122"/>
              </a:rPr>
              <a:t>芯片）为例，只考虑主导热通道的影响，从理论上计算</a:t>
            </a:r>
            <a:r>
              <a:rPr lang="en-US" altLang="zh-CN" sz="800">
                <a:latin typeface="Times New Roman" panose="02020603050405020304" charset="0"/>
                <a:cs typeface="Times New Roman" panose="02020603050405020304" charset="0"/>
              </a:rPr>
              <a:t>PN</a:t>
            </a:r>
            <a:r>
              <a:rPr lang="zh-CN" altLang="en-US" sz="800">
                <a:latin typeface="宋体" panose="02010600030101010101" pitchFamily="2" charset="-122"/>
              </a:rPr>
              <a:t>结到热沉的热阻</a:t>
            </a:r>
            <a:r>
              <a:rPr lang="en-US" altLang="zh-CN" sz="800">
                <a:latin typeface="Times New Roman" panose="02020603050405020304" charset="0"/>
                <a:cs typeface="Times New Roman" panose="02020603050405020304" charset="0"/>
              </a:rPr>
              <a:t>R</a:t>
            </a:r>
            <a:r>
              <a:rPr lang="en-US" altLang="zh-CN" sz="800" baseline="-30000">
                <a:latin typeface="Times New Roman" panose="02020603050405020304" charset="0"/>
                <a:cs typeface="Times New Roman" panose="02020603050405020304" charset="0"/>
              </a:rPr>
              <a:t>thjs</a:t>
            </a:r>
            <a:r>
              <a:rPr lang="zh-CN" altLang="en-US" sz="800">
                <a:latin typeface="宋体" panose="02010600030101010101" pitchFamily="2" charset="-122"/>
              </a:rPr>
              <a:t>。</a:t>
            </a:r>
            <a:r>
              <a:rPr lang="zh-CN" altLang="en-US" sz="600"/>
              <a:t> </a:t>
            </a:r>
            <a:endParaRPr lang="zh-CN" altLang="en-US" sz="600"/>
          </a:p>
        </p:txBody>
      </p:sp>
      <p:sp>
        <p:nvSpPr>
          <p:cNvPr id="2259" name="矩形 2258"/>
          <p:cNvSpPr/>
          <p:nvPr/>
        </p:nvSpPr>
        <p:spPr>
          <a:xfrm>
            <a:off x="828675" y="830263"/>
            <a:ext cx="2028825" cy="1392237"/>
          </a:xfrm>
          <a:prstGeom prst="rect">
            <a:avLst/>
          </a:prstGeom>
          <a:blipFill rotWithShape="0">
            <a:blip r:embed="rId1"/>
            <a:stretch>
              <a:fillRect/>
            </a:stretch>
          </a:blipFill>
          <a:ln w="9525">
            <a:noFill/>
          </a:ln>
        </p:spPr>
        <p:txBody>
          <a:bodyPr lIns="34829" tIns="17415" rIns="34829" bIns="17415"/>
          <a:p>
            <a:pPr algn="just" defTabSz="347980" eaLnBrk="0" hangingPunct="0"/>
            <a:endParaRPr sz="400">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62" name="矩形 2261"/>
          <p:cNvSpPr/>
          <p:nvPr/>
        </p:nvSpPr>
        <p:spPr>
          <a:xfrm>
            <a:off x="400050" y="236538"/>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A.</a:t>
            </a:r>
            <a:r>
              <a:rPr lang="zh-CN" altLang="en-US" sz="900">
                <a:latin typeface="宋体" panose="02010600030101010101" pitchFamily="2" charset="-122"/>
              </a:rPr>
              <a:t>正装芯片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银胶固晶</a:t>
            </a:r>
            <a:r>
              <a:rPr lang="zh-CN" altLang="en-US" sz="600"/>
              <a:t> </a:t>
            </a:r>
            <a:endParaRPr lang="zh-CN" altLang="en-US" sz="600"/>
          </a:p>
        </p:txBody>
      </p:sp>
      <p:graphicFrame>
        <p:nvGraphicFramePr>
          <p:cNvPr id="2263" name="对象 2262"/>
          <p:cNvGraphicFramePr>
            <a:graphicFrameLocks noChangeAspect="1"/>
          </p:cNvGraphicFramePr>
          <p:nvPr/>
        </p:nvGraphicFramePr>
        <p:xfrm>
          <a:off x="530225" y="414338"/>
          <a:ext cx="2349500" cy="993775"/>
        </p:xfrm>
        <a:graphic>
          <a:graphicData uri="http://schemas.openxmlformats.org/presentationml/2006/ole">
            <mc:AlternateContent xmlns:mc="http://schemas.openxmlformats.org/markup-compatibility/2006">
              <mc:Choice xmlns:v="urn:schemas-microsoft-com:vml" Requires="v">
                <p:oleObj spid="_x0000_s3078" name="" r:id="rId1" imgW="4335780" imgH="2557145" progId="Word.Document.8">
                  <p:embed/>
                </p:oleObj>
              </mc:Choice>
              <mc:Fallback>
                <p:oleObj name="" r:id="rId1" imgW="4335780" imgH="2557145" progId="Word.Document.8">
                  <p:embed/>
                  <p:pic>
                    <p:nvPicPr>
                      <p:cNvPr id="0" name="图片 3077"/>
                      <p:cNvPicPr/>
                      <p:nvPr/>
                    </p:nvPicPr>
                    <p:blipFill>
                      <a:blip r:embed="rId2"/>
                      <a:stretch>
                        <a:fillRect/>
                      </a:stretch>
                    </p:blipFill>
                    <p:spPr>
                      <a:xfrm>
                        <a:off x="530225" y="414338"/>
                        <a:ext cx="2349500" cy="993775"/>
                      </a:xfrm>
                      <a:prstGeom prst="rect">
                        <a:avLst/>
                      </a:prstGeom>
                      <a:noFill/>
                      <a:ln w="38100">
                        <a:noFill/>
                        <a:miter/>
                      </a:ln>
                    </p:spPr>
                  </p:pic>
                </p:oleObj>
              </mc:Fallback>
            </mc:AlternateContent>
          </a:graphicData>
        </a:graphic>
      </p:graphicFrame>
      <p:sp>
        <p:nvSpPr>
          <p:cNvPr id="2264" name="矩形 2263"/>
          <p:cNvSpPr/>
          <p:nvPr/>
        </p:nvSpPr>
        <p:spPr>
          <a:xfrm>
            <a:off x="400050" y="1363663"/>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B.</a:t>
            </a:r>
            <a:r>
              <a:rPr lang="zh-CN" altLang="en-US" sz="900">
                <a:latin typeface="宋体" panose="02010600030101010101" pitchFamily="2" charset="-122"/>
              </a:rPr>
              <a:t>正装芯片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共晶固晶</a:t>
            </a:r>
            <a:r>
              <a:rPr lang="zh-CN" altLang="en-US" sz="600"/>
              <a:t> </a:t>
            </a:r>
            <a:endParaRPr lang="zh-CN" altLang="en-US" sz="600"/>
          </a:p>
        </p:txBody>
      </p:sp>
      <p:graphicFrame>
        <p:nvGraphicFramePr>
          <p:cNvPr id="2265" name="对象 2264"/>
          <p:cNvGraphicFramePr>
            <a:graphicFrameLocks noChangeAspect="1"/>
          </p:cNvGraphicFramePr>
          <p:nvPr/>
        </p:nvGraphicFramePr>
        <p:xfrm>
          <a:off x="542925" y="1571625"/>
          <a:ext cx="2347913" cy="952500"/>
        </p:xfrm>
        <a:graphic>
          <a:graphicData uri="http://schemas.openxmlformats.org/presentationml/2006/ole">
            <mc:AlternateContent xmlns:mc="http://schemas.openxmlformats.org/markup-compatibility/2006">
              <mc:Choice xmlns:v="urn:schemas-microsoft-com:vml" Requires="v">
                <p:oleObj spid="_x0000_s3086" name="" r:id="rId3" imgW="4352290" imgH="2557145" progId="Word.Document.8">
                  <p:embed/>
                </p:oleObj>
              </mc:Choice>
              <mc:Fallback>
                <p:oleObj name="" r:id="rId3" imgW="4352290" imgH="2557145" progId="Word.Document.8">
                  <p:embed/>
                  <p:pic>
                    <p:nvPicPr>
                      <p:cNvPr id="0" name="图片 3085"/>
                      <p:cNvPicPr/>
                      <p:nvPr/>
                    </p:nvPicPr>
                    <p:blipFill>
                      <a:blip r:embed="rId4"/>
                      <a:stretch>
                        <a:fillRect/>
                      </a:stretch>
                    </p:blipFill>
                    <p:spPr>
                      <a:xfrm>
                        <a:off x="542925" y="1571625"/>
                        <a:ext cx="2347913" cy="952500"/>
                      </a:xfrm>
                      <a:prstGeom prst="rect">
                        <a:avLst/>
                      </a:prstGeom>
                      <a:noFill/>
                      <a:ln w="38100">
                        <a:noFill/>
                        <a:miter/>
                      </a:ln>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68" name="矩形 2267"/>
          <p:cNvSpPr/>
          <p:nvPr/>
        </p:nvSpPr>
        <p:spPr>
          <a:xfrm>
            <a:off x="400050" y="177800"/>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C. </a:t>
            </a:r>
            <a:r>
              <a:rPr lang="en-US" altLang="zh-CN" sz="900">
                <a:latin typeface="Times New Roman" panose="02020603050405020304" charset="0"/>
                <a:cs typeface="Times New Roman" panose="02020603050405020304" charset="0"/>
              </a:rPr>
              <a:t>Si</a:t>
            </a:r>
            <a:r>
              <a:rPr lang="zh-CN" altLang="en-US" sz="900">
                <a:latin typeface="宋体" panose="02010600030101010101" pitchFamily="2" charset="-122"/>
              </a:rPr>
              <a:t>衬底金球倒装焊芯片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银胶固晶</a:t>
            </a:r>
            <a:r>
              <a:rPr lang="zh-CN" altLang="en-US" sz="900"/>
              <a:t> </a:t>
            </a:r>
            <a:endParaRPr lang="zh-CN" altLang="en-US" sz="900"/>
          </a:p>
        </p:txBody>
      </p:sp>
      <p:sp>
        <p:nvSpPr>
          <p:cNvPr id="2269" name="矩形 2268"/>
          <p:cNvSpPr/>
          <p:nvPr/>
        </p:nvSpPr>
        <p:spPr>
          <a:xfrm>
            <a:off x="428625" y="1333500"/>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D. </a:t>
            </a:r>
            <a:r>
              <a:rPr lang="en-US" altLang="zh-CN" sz="900">
                <a:latin typeface="Times New Roman" panose="02020603050405020304" charset="0"/>
                <a:cs typeface="Times New Roman" panose="02020603050405020304" charset="0"/>
              </a:rPr>
              <a:t>Si</a:t>
            </a:r>
            <a:r>
              <a:rPr lang="zh-CN" altLang="en-US" sz="900">
                <a:latin typeface="宋体" panose="02010600030101010101" pitchFamily="2" charset="-122"/>
              </a:rPr>
              <a:t>衬底金球倒装焊芯片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共晶固晶</a:t>
            </a:r>
            <a:r>
              <a:rPr lang="zh-CN" altLang="en-US" sz="900"/>
              <a:t> </a:t>
            </a:r>
            <a:endParaRPr lang="zh-CN" altLang="en-US" sz="900"/>
          </a:p>
        </p:txBody>
      </p:sp>
      <p:graphicFrame>
        <p:nvGraphicFramePr>
          <p:cNvPr id="2270" name="对象 2269"/>
          <p:cNvGraphicFramePr>
            <a:graphicFrameLocks noChangeAspect="1"/>
          </p:cNvGraphicFramePr>
          <p:nvPr/>
        </p:nvGraphicFramePr>
        <p:xfrm>
          <a:off x="407988" y="355600"/>
          <a:ext cx="2684462" cy="1052513"/>
        </p:xfrm>
        <a:graphic>
          <a:graphicData uri="http://schemas.openxmlformats.org/presentationml/2006/ole">
            <mc:AlternateContent xmlns:mc="http://schemas.openxmlformats.org/markup-compatibility/2006">
              <mc:Choice xmlns:v="urn:schemas-microsoft-com:vml" Requires="v">
                <p:oleObj spid="_x0000_s3087" name="" r:id="rId1" imgW="4967605" imgH="2708275" progId="Word.Document.8">
                  <p:embed/>
                </p:oleObj>
              </mc:Choice>
              <mc:Fallback>
                <p:oleObj name="" r:id="rId1" imgW="4967605" imgH="2708275" progId="Word.Document.8">
                  <p:embed/>
                  <p:pic>
                    <p:nvPicPr>
                      <p:cNvPr id="0" name="图片 3086"/>
                      <p:cNvPicPr/>
                      <p:nvPr/>
                    </p:nvPicPr>
                    <p:blipFill>
                      <a:blip r:embed="rId2"/>
                      <a:stretch>
                        <a:fillRect/>
                      </a:stretch>
                    </p:blipFill>
                    <p:spPr>
                      <a:xfrm>
                        <a:off x="407988" y="355600"/>
                        <a:ext cx="2684462" cy="1052513"/>
                      </a:xfrm>
                      <a:prstGeom prst="rect">
                        <a:avLst/>
                      </a:prstGeom>
                      <a:noFill/>
                      <a:ln w="38100">
                        <a:noFill/>
                        <a:miter/>
                      </a:ln>
                    </p:spPr>
                  </p:pic>
                </p:oleObj>
              </mc:Fallback>
            </mc:AlternateContent>
          </a:graphicData>
        </a:graphic>
      </p:graphicFrame>
      <p:graphicFrame>
        <p:nvGraphicFramePr>
          <p:cNvPr id="2271" name="对象 2270"/>
          <p:cNvGraphicFramePr>
            <a:graphicFrameLocks noChangeAspect="1"/>
          </p:cNvGraphicFramePr>
          <p:nvPr/>
        </p:nvGraphicFramePr>
        <p:xfrm>
          <a:off x="433388" y="1541463"/>
          <a:ext cx="2600325" cy="957262"/>
        </p:xfrm>
        <a:graphic>
          <a:graphicData uri="http://schemas.openxmlformats.org/presentationml/2006/ole">
            <mc:AlternateContent xmlns:mc="http://schemas.openxmlformats.org/markup-compatibility/2006">
              <mc:Choice xmlns:v="urn:schemas-microsoft-com:vml" Requires="v">
                <p:oleObj spid="_x0000_s3084" name="" r:id="rId3" imgW="4516755" imgH="2563495" progId="Word.Document.8">
                  <p:embed/>
                </p:oleObj>
              </mc:Choice>
              <mc:Fallback>
                <p:oleObj name="" r:id="rId3" imgW="4516755" imgH="2563495" progId="Word.Document.8">
                  <p:embed/>
                  <p:pic>
                    <p:nvPicPr>
                      <p:cNvPr id="0" name="图片 3083"/>
                      <p:cNvPicPr/>
                      <p:nvPr/>
                    </p:nvPicPr>
                    <p:blipFill>
                      <a:blip r:embed="rId4"/>
                      <a:stretch>
                        <a:fillRect/>
                      </a:stretch>
                    </p:blipFill>
                    <p:spPr>
                      <a:xfrm>
                        <a:off x="433388" y="1541463"/>
                        <a:ext cx="2600325" cy="957262"/>
                      </a:xfrm>
                      <a:prstGeom prst="rect">
                        <a:avLst/>
                      </a:prstGeom>
                      <a:noFill/>
                      <a:ln w="38100">
                        <a:noFill/>
                        <a:miter/>
                      </a:ln>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74" name="矩形 2273"/>
          <p:cNvSpPr/>
          <p:nvPr/>
        </p:nvSpPr>
        <p:spPr>
          <a:xfrm>
            <a:off x="428625" y="1333500"/>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F. </a:t>
            </a:r>
            <a:r>
              <a:rPr lang="en-US" altLang="zh-CN" sz="900">
                <a:latin typeface="Times New Roman" panose="02020603050405020304" charset="0"/>
                <a:cs typeface="Times New Roman" panose="02020603050405020304" charset="0"/>
              </a:rPr>
              <a:t>AlN</a:t>
            </a:r>
            <a:r>
              <a:rPr lang="zh-CN" altLang="en-US" sz="900">
                <a:latin typeface="宋体" panose="02010600030101010101" pitchFamily="2" charset="-122"/>
              </a:rPr>
              <a:t>衬底共晶倒装芯片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共晶固晶</a:t>
            </a:r>
            <a:r>
              <a:rPr lang="zh-CN" altLang="en-US" sz="900"/>
              <a:t> </a:t>
            </a:r>
            <a:endParaRPr lang="zh-CN" altLang="en-US" sz="900"/>
          </a:p>
        </p:txBody>
      </p:sp>
      <p:sp>
        <p:nvSpPr>
          <p:cNvPr id="2275" name="矩形 2274"/>
          <p:cNvSpPr/>
          <p:nvPr/>
        </p:nvSpPr>
        <p:spPr>
          <a:xfrm>
            <a:off x="400050" y="207963"/>
            <a:ext cx="2085975" cy="177800"/>
          </a:xfrm>
          <a:prstGeom prst="rect">
            <a:avLst/>
          </a:prstGeom>
          <a:noFill/>
          <a:ln w="9525">
            <a:noFill/>
          </a:ln>
        </p:spPr>
        <p:txBody>
          <a:bodyPr lIns="34829" tIns="17415" rIns="34829" bIns="17415">
            <a:spAutoFit/>
          </a:bodyPr>
          <a:p>
            <a:pPr defTabSz="347980">
              <a:spcBef>
                <a:spcPct val="50000"/>
              </a:spcBef>
            </a:pPr>
            <a:r>
              <a:rPr lang="en-US" altLang="zh-CN" sz="900">
                <a:latin typeface="宋体" panose="02010600030101010101" pitchFamily="2" charset="-122"/>
              </a:rPr>
              <a:t>E. </a:t>
            </a:r>
            <a:r>
              <a:rPr lang="en-US" altLang="zh-CN" sz="900">
                <a:latin typeface="Times New Roman" panose="02020603050405020304" charset="0"/>
                <a:cs typeface="Times New Roman" panose="02020603050405020304" charset="0"/>
              </a:rPr>
              <a:t>AlN</a:t>
            </a:r>
            <a:r>
              <a:rPr lang="zh-CN" altLang="en-US" sz="900">
                <a:latin typeface="宋体" panose="02010600030101010101" pitchFamily="2" charset="-122"/>
              </a:rPr>
              <a:t>衬底共晶倒装芯片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银胶固晶</a:t>
            </a:r>
            <a:r>
              <a:rPr lang="zh-CN" altLang="en-US" sz="900"/>
              <a:t> </a:t>
            </a:r>
            <a:endParaRPr lang="zh-CN" altLang="en-US" sz="900"/>
          </a:p>
        </p:txBody>
      </p:sp>
      <p:graphicFrame>
        <p:nvGraphicFramePr>
          <p:cNvPr id="2276" name="对象 2275"/>
          <p:cNvGraphicFramePr>
            <a:graphicFrameLocks noChangeAspect="1"/>
          </p:cNvGraphicFramePr>
          <p:nvPr/>
        </p:nvGraphicFramePr>
        <p:xfrm>
          <a:off x="525463" y="385763"/>
          <a:ext cx="2606675" cy="995362"/>
        </p:xfrm>
        <a:graphic>
          <a:graphicData uri="http://schemas.openxmlformats.org/presentationml/2006/ole">
            <mc:AlternateContent xmlns:mc="http://schemas.openxmlformats.org/markup-compatibility/2006">
              <mc:Choice xmlns:v="urn:schemas-microsoft-com:vml" Requires="v">
                <p:oleObj spid="_x0000_s3081" name="" r:id="rId1" imgW="4304665" imgH="2557145" progId="Word.Document.8">
                  <p:embed/>
                </p:oleObj>
              </mc:Choice>
              <mc:Fallback>
                <p:oleObj name="" r:id="rId1" imgW="4304665" imgH="2557145" progId="Word.Document.8">
                  <p:embed/>
                  <p:pic>
                    <p:nvPicPr>
                      <p:cNvPr id="0" name="图片 3080"/>
                      <p:cNvPicPr/>
                      <p:nvPr/>
                    </p:nvPicPr>
                    <p:blipFill>
                      <a:blip r:embed="rId2"/>
                      <a:stretch>
                        <a:fillRect/>
                      </a:stretch>
                    </p:blipFill>
                    <p:spPr>
                      <a:xfrm>
                        <a:off x="525463" y="385763"/>
                        <a:ext cx="2606675" cy="995362"/>
                      </a:xfrm>
                      <a:prstGeom prst="rect">
                        <a:avLst/>
                      </a:prstGeom>
                      <a:noFill/>
                      <a:ln w="38100">
                        <a:noFill/>
                        <a:miter/>
                      </a:ln>
                    </p:spPr>
                  </p:pic>
                </p:oleObj>
              </mc:Fallback>
            </mc:AlternateContent>
          </a:graphicData>
        </a:graphic>
      </p:graphicFrame>
      <p:graphicFrame>
        <p:nvGraphicFramePr>
          <p:cNvPr id="2277" name="对象 2276"/>
          <p:cNvGraphicFramePr>
            <a:graphicFrameLocks noChangeAspect="1"/>
          </p:cNvGraphicFramePr>
          <p:nvPr/>
        </p:nvGraphicFramePr>
        <p:xfrm>
          <a:off x="528638" y="1520825"/>
          <a:ext cx="2598737" cy="996950"/>
        </p:xfrm>
        <a:graphic>
          <a:graphicData uri="http://schemas.openxmlformats.org/presentationml/2006/ole">
            <mc:AlternateContent xmlns:mc="http://schemas.openxmlformats.org/markup-compatibility/2006">
              <mc:Choice xmlns:v="urn:schemas-microsoft-com:vml" Requires="v">
                <p:oleObj spid="_x0000_s3085" name="" r:id="rId3" imgW="4295140" imgH="2557145" progId="Word.Document.8">
                  <p:embed/>
                </p:oleObj>
              </mc:Choice>
              <mc:Fallback>
                <p:oleObj name="" r:id="rId3" imgW="4295140" imgH="2557145" progId="Word.Document.8">
                  <p:embed/>
                  <p:pic>
                    <p:nvPicPr>
                      <p:cNvPr id="0" name="图片 3084"/>
                      <p:cNvPicPr/>
                      <p:nvPr/>
                    </p:nvPicPr>
                    <p:blipFill>
                      <a:blip r:embed="rId4"/>
                      <a:stretch>
                        <a:fillRect/>
                      </a:stretch>
                    </p:blipFill>
                    <p:spPr>
                      <a:xfrm>
                        <a:off x="528638" y="1520825"/>
                        <a:ext cx="2598737" cy="996950"/>
                      </a:xfrm>
                      <a:prstGeom prst="rect">
                        <a:avLst/>
                      </a:prstGeom>
                      <a:noFill/>
                      <a:ln w="38100">
                        <a:noFill/>
                        <a:miter/>
                      </a:ln>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074" name="矩形 2073"/>
          <p:cNvSpPr/>
          <p:nvPr/>
        </p:nvSpPr>
        <p:spPr>
          <a:xfrm>
            <a:off x="400050" y="563563"/>
            <a:ext cx="2428875" cy="201612"/>
          </a:xfrm>
          <a:prstGeom prst="rect">
            <a:avLst/>
          </a:prstGeom>
          <a:noFill/>
          <a:ln w="9525">
            <a:noFill/>
          </a:ln>
        </p:spPr>
        <p:txBody>
          <a:bodyPr lIns="34829" tIns="17415" rIns="34829" bIns="17415">
            <a:spAutoFit/>
          </a:bodyPr>
          <a:p>
            <a:pPr marL="130175" indent="-130175" defTabSz="347980">
              <a:spcBef>
                <a:spcPct val="50000"/>
              </a:spcBef>
              <a:buChar char="•"/>
            </a:pPr>
            <a:r>
              <a:rPr lang="en-US" altLang="zh-CN" sz="1100"/>
              <a:t>LED</a:t>
            </a:r>
            <a:r>
              <a:rPr lang="zh-CN" altLang="en-US" sz="1100"/>
              <a:t>是冷光源吗？</a:t>
            </a:r>
            <a:endParaRPr lang="zh-CN" altLang="en-US" sz="1100"/>
          </a:p>
        </p:txBody>
      </p:sp>
      <p:sp>
        <p:nvSpPr>
          <p:cNvPr id="2075" name="矩形 2074"/>
          <p:cNvSpPr/>
          <p:nvPr/>
        </p:nvSpPr>
        <p:spPr>
          <a:xfrm>
            <a:off x="200025" y="207963"/>
            <a:ext cx="2686050" cy="249237"/>
          </a:xfrm>
          <a:prstGeom prst="rect">
            <a:avLst/>
          </a:prstGeom>
          <a:noFill/>
          <a:ln w="9525">
            <a:noFill/>
          </a:ln>
        </p:spPr>
        <p:txBody>
          <a:bodyPr lIns="34829" tIns="17415" rIns="34829" bIns="17415">
            <a:spAutoFit/>
          </a:bodyPr>
          <a:p>
            <a:pPr defTabSz="347980">
              <a:spcBef>
                <a:spcPct val="50000"/>
              </a:spcBef>
            </a:pPr>
            <a:r>
              <a:rPr lang="zh-CN" altLang="en-US" sz="1400" b="1"/>
              <a:t>一、热对</a:t>
            </a:r>
            <a:r>
              <a:rPr lang="en-US" altLang="zh-CN" sz="1400" b="1"/>
              <a:t>LED</a:t>
            </a:r>
            <a:r>
              <a:rPr lang="zh-CN" altLang="en-US" sz="1400" b="1"/>
              <a:t>的影响</a:t>
            </a:r>
            <a:endParaRPr lang="zh-CN" altLang="en-US" sz="1400" b="1"/>
          </a:p>
        </p:txBody>
      </p:sp>
      <p:sp>
        <p:nvSpPr>
          <p:cNvPr id="2076" name="矩形 2075"/>
          <p:cNvSpPr/>
          <p:nvPr/>
        </p:nvSpPr>
        <p:spPr>
          <a:xfrm>
            <a:off x="371475" y="919163"/>
            <a:ext cx="2800350" cy="1171575"/>
          </a:xfrm>
          <a:prstGeom prst="rect">
            <a:avLst/>
          </a:prstGeom>
          <a:noFill/>
          <a:ln w="9525">
            <a:noFill/>
          </a:ln>
        </p:spPr>
        <p:txBody>
          <a:bodyPr lIns="34829" tIns="17415" rIns="34829" bIns="17415">
            <a:spAutoFit/>
          </a:bodyPr>
          <a:p>
            <a:pPr defTabSz="347980">
              <a:spcBef>
                <a:spcPct val="50000"/>
              </a:spcBef>
            </a:pPr>
            <a:r>
              <a:rPr lang="zh-CN" altLang="en-US" sz="900">
                <a:solidFill>
                  <a:srgbClr val="000000"/>
                </a:solidFill>
              </a:rPr>
              <a:t>（</a:t>
            </a:r>
            <a:r>
              <a:rPr lang="en-US" altLang="zh-CN" sz="900">
                <a:solidFill>
                  <a:srgbClr val="000000"/>
                </a:solidFill>
              </a:rPr>
              <a:t>1</a:t>
            </a:r>
            <a:r>
              <a:rPr lang="zh-CN" altLang="en-US" sz="900">
                <a:solidFill>
                  <a:srgbClr val="000000"/>
                </a:solidFill>
              </a:rPr>
              <a:t>）</a:t>
            </a:r>
            <a:r>
              <a:rPr lang="en-US" altLang="zh-CN" sz="900">
                <a:solidFill>
                  <a:srgbClr val="000000"/>
                </a:solidFill>
              </a:rPr>
              <a:t>LED</a:t>
            </a:r>
            <a:r>
              <a:rPr lang="zh-CN" altLang="en-US" sz="900">
                <a:solidFill>
                  <a:srgbClr val="000000"/>
                </a:solidFill>
              </a:rPr>
              <a:t>的发光原理是电子与空穴经过复合直接发出光子，过程中不需要热量。</a:t>
            </a:r>
            <a:r>
              <a:rPr lang="en-US" altLang="zh-CN" sz="900">
                <a:solidFill>
                  <a:srgbClr val="000000"/>
                </a:solidFill>
              </a:rPr>
              <a:t>LED</a:t>
            </a:r>
            <a:r>
              <a:rPr lang="zh-CN" altLang="en-US" sz="900">
                <a:solidFill>
                  <a:srgbClr val="000000"/>
                </a:solidFill>
              </a:rPr>
              <a:t>可以称为冷光源。</a:t>
            </a:r>
            <a:r>
              <a:rPr lang="zh-CN" altLang="en-US" sz="900"/>
              <a:t> </a:t>
            </a:r>
            <a:endParaRPr lang="zh-CN" altLang="en-US" sz="900"/>
          </a:p>
          <a:p>
            <a:pPr defTabSz="347980">
              <a:spcBef>
                <a:spcPct val="50000"/>
              </a:spcBef>
            </a:pPr>
            <a:r>
              <a:rPr lang="zh-CN" altLang="en-US" sz="900"/>
              <a:t>（</a:t>
            </a:r>
            <a:r>
              <a:rPr lang="en-US" altLang="zh-CN" sz="900"/>
              <a:t>2</a:t>
            </a:r>
            <a:r>
              <a:rPr lang="zh-CN" altLang="en-US" sz="900"/>
              <a:t>）</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的发光需要电流驱动。输入</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的电能中，只有约</a:t>
            </a:r>
            <a:r>
              <a:rPr lang="en-US" altLang="zh-CN" sz="900">
                <a:latin typeface="Times New Roman" panose="02020603050405020304" charset="0"/>
                <a:cs typeface="Times New Roman" panose="02020603050405020304" charset="0"/>
              </a:rPr>
              <a:t>15%</a:t>
            </a:r>
            <a:r>
              <a:rPr lang="zh-CN" altLang="en-US" sz="900">
                <a:latin typeface="宋体" panose="02010600030101010101" pitchFamily="2" charset="-122"/>
              </a:rPr>
              <a:t>有效复合转化为光，大部分（约</a:t>
            </a:r>
            <a:r>
              <a:rPr lang="en-US" altLang="zh-CN" sz="900">
                <a:latin typeface="Times New Roman" panose="02020603050405020304" charset="0"/>
                <a:cs typeface="Times New Roman" panose="02020603050405020304" charset="0"/>
              </a:rPr>
              <a:t>85%</a:t>
            </a:r>
            <a:r>
              <a:rPr lang="zh-CN" altLang="en-US" sz="900">
                <a:latin typeface="宋体" panose="02010600030101010101" pitchFamily="2" charset="-122"/>
              </a:rPr>
              <a:t>）因无效复合而转化为热。</a:t>
            </a:r>
            <a:r>
              <a:rPr lang="zh-CN" altLang="en-US" sz="900"/>
              <a:t> </a:t>
            </a:r>
            <a:endParaRPr lang="zh-CN" altLang="en-US" sz="900"/>
          </a:p>
          <a:p>
            <a:pPr defTabSz="347980">
              <a:spcBef>
                <a:spcPct val="50000"/>
              </a:spcBef>
            </a:pPr>
            <a:r>
              <a:rPr lang="zh-CN" altLang="en-US" sz="900"/>
              <a:t>（</a:t>
            </a:r>
            <a:r>
              <a:rPr lang="en-US" altLang="zh-CN" sz="900"/>
              <a:t>3</a:t>
            </a:r>
            <a:r>
              <a:rPr lang="zh-CN" altLang="en-US" sz="900"/>
              <a:t>）</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发光过程中会产生热量，</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并非不会发热的冷光源。</a:t>
            </a:r>
            <a:r>
              <a:rPr lang="zh-CN" altLang="en-US" sz="900"/>
              <a:t> </a:t>
            </a:r>
            <a:endParaRPr lang="zh-CN" altLang="en-US" sz="9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80" name="矩形 2279"/>
          <p:cNvSpPr/>
          <p:nvPr/>
        </p:nvSpPr>
        <p:spPr>
          <a:xfrm>
            <a:off x="342900" y="622300"/>
            <a:ext cx="2857500" cy="1401763"/>
          </a:xfrm>
          <a:prstGeom prst="rect">
            <a:avLst/>
          </a:prstGeom>
          <a:noFill/>
          <a:ln w="9525">
            <a:noFill/>
          </a:ln>
        </p:spPr>
        <p:txBody>
          <a:bodyPr lIns="34829" tIns="17415" rIns="34829" bIns="17415">
            <a:spAutoFit/>
          </a:bodyPr>
          <a:p>
            <a:pPr algn="just" defTabSz="347980">
              <a:spcBef>
                <a:spcPct val="50000"/>
              </a:spcBef>
            </a:pPr>
            <a:r>
              <a:rPr lang="zh-CN" altLang="en-US" sz="900">
                <a:latin typeface="宋体" panose="02010600030101010101" pitchFamily="2" charset="-122"/>
              </a:rPr>
              <a:t>从以上计算可见：</a:t>
            </a:r>
            <a:endParaRPr lang="zh-CN" altLang="en-US" sz="900">
              <a:latin typeface="宋体" panose="02010600030101010101" pitchFamily="2" charset="-122"/>
            </a:endParaRPr>
          </a:p>
          <a:p>
            <a:pPr algn="just" defTabSz="347980">
              <a:spcBef>
                <a:spcPct val="50000"/>
              </a:spcBef>
            </a:pPr>
            <a:r>
              <a:rPr lang="zh-CN" altLang="en-US" sz="900">
                <a:latin typeface="宋体" panose="02010600030101010101" pitchFamily="2" charset="-122"/>
              </a:rPr>
              <a:t>    </a:t>
            </a:r>
            <a:r>
              <a:rPr lang="en-US" altLang="zh-CN" sz="900">
                <a:latin typeface="宋体" panose="02010600030101010101" pitchFamily="2" charset="-122"/>
              </a:rPr>
              <a:t>①</a:t>
            </a:r>
            <a:r>
              <a:rPr lang="zh-CN" altLang="en-US" sz="900">
                <a:latin typeface="宋体" panose="02010600030101010101" pitchFamily="2" charset="-122"/>
              </a:rPr>
              <a:t>固晶工艺对</a:t>
            </a:r>
            <a:r>
              <a:rPr lang="en-US" altLang="zh-CN" sz="900">
                <a:latin typeface="宋体" panose="02010600030101010101" pitchFamily="2" charset="-122"/>
              </a:rPr>
              <a:t>LED</a:t>
            </a:r>
            <a:r>
              <a:rPr lang="zh-CN" altLang="en-US" sz="900">
                <a:latin typeface="宋体" panose="02010600030101010101" pitchFamily="2" charset="-122"/>
              </a:rPr>
              <a:t>热阻有较大影响；</a:t>
            </a:r>
            <a:endParaRPr lang="zh-CN" altLang="en-US" sz="900">
              <a:latin typeface="宋体" panose="02010600030101010101" pitchFamily="2" charset="-122"/>
            </a:endParaRPr>
          </a:p>
          <a:p>
            <a:pPr algn="just" defTabSz="347980">
              <a:spcBef>
                <a:spcPct val="50000"/>
              </a:spcBef>
            </a:pPr>
            <a:endParaRPr lang="zh-CN" altLang="en-US" sz="200">
              <a:latin typeface="宋体" panose="02010600030101010101" pitchFamily="2" charset="-122"/>
            </a:endParaRPr>
          </a:p>
          <a:p>
            <a:pPr algn="just" defTabSz="347980">
              <a:spcBef>
                <a:spcPct val="50000"/>
              </a:spcBef>
            </a:pPr>
            <a:r>
              <a:rPr lang="zh-CN" altLang="en-US" sz="900">
                <a:latin typeface="宋体" panose="02010600030101010101" pitchFamily="2" charset="-122"/>
              </a:rPr>
              <a:t>    </a:t>
            </a:r>
            <a:r>
              <a:rPr lang="en-US" altLang="zh-CN" sz="900">
                <a:latin typeface="宋体" panose="02010600030101010101" pitchFamily="2" charset="-122"/>
              </a:rPr>
              <a:t>②</a:t>
            </a:r>
            <a:r>
              <a:rPr lang="zh-CN" altLang="en-US" sz="900">
                <a:latin typeface="宋体" panose="02010600030101010101" pitchFamily="2" charset="-122"/>
              </a:rPr>
              <a:t>倒装芯片在导热上比正装芯片稍优；</a:t>
            </a:r>
            <a:endParaRPr lang="zh-CN" altLang="en-US" sz="900">
              <a:latin typeface="宋体" panose="02010600030101010101" pitchFamily="2" charset="-122"/>
            </a:endParaRPr>
          </a:p>
          <a:p>
            <a:pPr algn="just" defTabSz="347980">
              <a:spcBef>
                <a:spcPct val="50000"/>
              </a:spcBef>
            </a:pPr>
            <a:endParaRPr lang="zh-CN" altLang="en-US" sz="200">
              <a:latin typeface="宋体" panose="02010600030101010101" pitchFamily="2" charset="-122"/>
            </a:endParaRPr>
          </a:p>
          <a:p>
            <a:pPr algn="just" defTabSz="347980">
              <a:spcBef>
                <a:spcPct val="50000"/>
              </a:spcBef>
            </a:pPr>
            <a:r>
              <a:rPr lang="zh-CN" altLang="en-US" sz="900">
                <a:latin typeface="宋体" panose="02010600030101010101" pitchFamily="2" charset="-122"/>
              </a:rPr>
              <a:t>    </a:t>
            </a:r>
            <a:r>
              <a:rPr lang="en-US" altLang="zh-CN" sz="900">
                <a:latin typeface="宋体" panose="02010600030101010101" pitchFamily="2" charset="-122"/>
              </a:rPr>
              <a:t>③</a:t>
            </a:r>
            <a:r>
              <a:rPr lang="zh-CN" altLang="en-US" sz="900">
                <a:latin typeface="宋体" panose="02010600030101010101" pitchFamily="2" charset="-122"/>
              </a:rPr>
              <a:t>正装芯片</a:t>
            </a:r>
            <a:r>
              <a:rPr lang="en-US" altLang="zh-CN" sz="900">
                <a:latin typeface="Times New Roman" panose="02020603050405020304" charset="0"/>
                <a:cs typeface="Times New Roman" panose="02020603050405020304" charset="0"/>
              </a:rPr>
              <a:t>/</a:t>
            </a:r>
            <a:r>
              <a:rPr lang="zh-CN" altLang="en-US" sz="900">
                <a:latin typeface="宋体" panose="02010600030101010101" pitchFamily="2" charset="-122"/>
              </a:rPr>
              <a:t>共晶固晶在导热上并不比倒装芯片差；</a:t>
            </a:r>
            <a:endParaRPr lang="zh-CN" altLang="en-US" sz="900">
              <a:latin typeface="宋体" panose="02010600030101010101" pitchFamily="2" charset="-122"/>
            </a:endParaRPr>
          </a:p>
          <a:p>
            <a:pPr algn="just" defTabSz="347980">
              <a:spcBef>
                <a:spcPct val="50000"/>
              </a:spcBef>
            </a:pPr>
            <a:endParaRPr lang="zh-CN" altLang="en-US" sz="200">
              <a:latin typeface="宋体" panose="02010600030101010101" pitchFamily="2" charset="-122"/>
            </a:endParaRPr>
          </a:p>
          <a:p>
            <a:pPr algn="just" defTabSz="347980">
              <a:spcBef>
                <a:spcPct val="50000"/>
              </a:spcBef>
            </a:pPr>
            <a:r>
              <a:rPr lang="zh-CN" altLang="en-US" sz="900">
                <a:latin typeface="宋体" panose="02010600030101010101" pitchFamily="2" charset="-122"/>
              </a:rPr>
              <a:t>    </a:t>
            </a:r>
            <a:r>
              <a:rPr lang="en-US" altLang="zh-CN" sz="900">
                <a:latin typeface="宋体" panose="02010600030101010101" pitchFamily="2" charset="-122"/>
              </a:rPr>
              <a:t>④</a:t>
            </a:r>
            <a:r>
              <a:rPr lang="zh-CN" altLang="en-US" sz="900">
                <a:latin typeface="宋体" panose="02010600030101010101" pitchFamily="2" charset="-122"/>
              </a:rPr>
              <a:t>目前实际制造的</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成品热阻</a:t>
            </a:r>
            <a:r>
              <a:rPr lang="en-US" altLang="zh-CN" sz="900">
                <a:latin typeface="Times New Roman" panose="02020603050405020304" charset="0"/>
                <a:cs typeface="Times New Roman" panose="02020603050405020304" charset="0"/>
              </a:rPr>
              <a:t>R</a:t>
            </a:r>
            <a:r>
              <a:rPr lang="en-US" altLang="zh-CN" sz="900" baseline="-30000">
                <a:latin typeface="Times New Roman" panose="02020603050405020304" charset="0"/>
                <a:cs typeface="Times New Roman" panose="02020603050405020304" charset="0"/>
              </a:rPr>
              <a:t>thjs</a:t>
            </a:r>
            <a:r>
              <a:rPr lang="zh-CN" altLang="en-US" sz="900">
                <a:latin typeface="宋体" panose="02010600030101010101" pitchFamily="2" charset="-122"/>
              </a:rPr>
              <a:t>比以上理论计算高出</a:t>
            </a:r>
            <a:r>
              <a:rPr lang="en-US" altLang="zh-CN" sz="900">
                <a:latin typeface="Times New Roman" panose="02020603050405020304" charset="0"/>
                <a:cs typeface="Times New Roman" panose="02020603050405020304" charset="0"/>
              </a:rPr>
              <a:t>1</a:t>
            </a:r>
            <a:r>
              <a:rPr lang="zh-CN" altLang="en-US" sz="900">
                <a:latin typeface="宋体" panose="02010600030101010101" pitchFamily="2" charset="-122"/>
              </a:rPr>
              <a:t>倍左右，说明制造工艺水平还有很大的提升空间。</a:t>
            </a:r>
            <a:r>
              <a:rPr lang="zh-CN" altLang="en-US" sz="600"/>
              <a:t> </a:t>
            </a:r>
            <a:endParaRPr lang="zh-CN" altLang="en-US" sz="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83" name="矩形 2282"/>
          <p:cNvSpPr/>
          <p:nvPr/>
        </p:nvSpPr>
        <p:spPr>
          <a:xfrm>
            <a:off x="342900" y="236538"/>
            <a:ext cx="2314575" cy="203200"/>
          </a:xfrm>
          <a:prstGeom prst="rect">
            <a:avLst/>
          </a:prstGeom>
          <a:noFill/>
          <a:ln w="9525">
            <a:noFill/>
          </a:ln>
        </p:spPr>
        <p:txBody>
          <a:bodyPr lIns="34829" tIns="17415" rIns="34829" bIns="17415">
            <a:spAutoFit/>
          </a:bodyPr>
          <a:p>
            <a:pPr defTabSz="347980">
              <a:spcBef>
                <a:spcPct val="50000"/>
              </a:spcBef>
            </a:pPr>
            <a:r>
              <a:rPr lang="en-US" altLang="zh-CN" sz="1100"/>
              <a:t>5.</a:t>
            </a:r>
            <a:r>
              <a:rPr lang="zh-CN" altLang="en-US" sz="1100">
                <a:latin typeface="宋体" panose="02010600030101010101" pitchFamily="2" charset="-122"/>
              </a:rPr>
              <a:t>几种常见</a:t>
            </a:r>
            <a:r>
              <a:rPr lang="en-US" altLang="zh-CN" sz="1100">
                <a:latin typeface="宋体" panose="02010600030101010101" pitchFamily="2" charset="-122"/>
              </a:rPr>
              <a:t>LED</a:t>
            </a:r>
            <a:r>
              <a:rPr lang="zh-CN" altLang="en-US" sz="1100">
                <a:latin typeface="宋体" panose="02010600030101010101" pitchFamily="2" charset="-122"/>
              </a:rPr>
              <a:t>的热阻参考值 </a:t>
            </a:r>
            <a:endParaRPr lang="zh-CN" altLang="en-US" sz="1100">
              <a:latin typeface="宋体" panose="02010600030101010101" pitchFamily="2" charset="-122"/>
            </a:endParaRPr>
          </a:p>
        </p:txBody>
      </p:sp>
      <p:graphicFrame>
        <p:nvGraphicFramePr>
          <p:cNvPr id="2284" name="对象 2283"/>
          <p:cNvGraphicFramePr>
            <a:graphicFrameLocks noChangeAspect="1"/>
          </p:cNvGraphicFramePr>
          <p:nvPr/>
        </p:nvGraphicFramePr>
        <p:xfrm>
          <a:off x="290513" y="474663"/>
          <a:ext cx="2986087" cy="320675"/>
        </p:xfrm>
        <a:graphic>
          <a:graphicData uri="http://schemas.openxmlformats.org/presentationml/2006/ole">
            <mc:AlternateContent xmlns:mc="http://schemas.openxmlformats.org/markup-compatibility/2006">
              <mc:Choice xmlns:v="urn:schemas-microsoft-com:vml" Requires="v">
                <p:oleObj spid="_x0000_s3082" name="" r:id="rId1" imgW="1484630" imgH="824865" progId="Word.Document.8">
                  <p:embed/>
                </p:oleObj>
              </mc:Choice>
              <mc:Fallback>
                <p:oleObj name="" r:id="rId1" imgW="1484630" imgH="824865" progId="Word.Document.8">
                  <p:embed/>
                  <p:pic>
                    <p:nvPicPr>
                      <p:cNvPr id="0" name="图片 3081"/>
                      <p:cNvPicPr/>
                      <p:nvPr/>
                    </p:nvPicPr>
                    <p:blipFill>
                      <a:blip r:embed="rId2"/>
                      <a:stretch>
                        <a:fillRect/>
                      </a:stretch>
                    </p:blipFill>
                    <p:spPr>
                      <a:xfrm>
                        <a:off x="290513" y="474663"/>
                        <a:ext cx="2986087" cy="320675"/>
                      </a:xfrm>
                      <a:prstGeom prst="rect">
                        <a:avLst/>
                      </a:prstGeom>
                      <a:noFill/>
                      <a:ln w="38100">
                        <a:noFill/>
                        <a:miter/>
                      </a:ln>
                    </p:spPr>
                  </p:pic>
                </p:oleObj>
              </mc:Fallback>
            </mc:AlternateContent>
          </a:graphicData>
        </a:graphic>
      </p:graphicFrame>
      <p:sp>
        <p:nvSpPr>
          <p:cNvPr id="2285" name="矩形 2284"/>
          <p:cNvSpPr/>
          <p:nvPr/>
        </p:nvSpPr>
        <p:spPr>
          <a:xfrm>
            <a:off x="342900" y="800100"/>
            <a:ext cx="2314575" cy="201613"/>
          </a:xfrm>
          <a:prstGeom prst="rect">
            <a:avLst/>
          </a:prstGeom>
          <a:noFill/>
          <a:ln w="9525">
            <a:noFill/>
          </a:ln>
        </p:spPr>
        <p:txBody>
          <a:bodyPr lIns="34829" tIns="17415" rIns="34829" bIns="17415">
            <a:spAutoFit/>
          </a:bodyPr>
          <a:p>
            <a:pPr defTabSz="347980">
              <a:spcBef>
                <a:spcPct val="50000"/>
              </a:spcBef>
            </a:pPr>
            <a:r>
              <a:rPr lang="en-US" altLang="zh-CN" sz="1100"/>
              <a:t>6.</a:t>
            </a:r>
            <a:r>
              <a:rPr lang="zh-CN" altLang="en-US" sz="1100">
                <a:latin typeface="宋体" panose="02010600030101010101" pitchFamily="2" charset="-122"/>
              </a:rPr>
              <a:t>热阻对光输出饱和电流的影响 </a:t>
            </a:r>
            <a:endParaRPr lang="zh-CN" altLang="en-US" sz="1100">
              <a:latin typeface="宋体" panose="02010600030101010101" pitchFamily="2" charset="-122"/>
            </a:endParaRPr>
          </a:p>
        </p:txBody>
      </p:sp>
      <p:sp>
        <p:nvSpPr>
          <p:cNvPr id="2286" name="矩形 2285"/>
          <p:cNvSpPr/>
          <p:nvPr/>
        </p:nvSpPr>
        <p:spPr>
          <a:xfrm>
            <a:off x="1017588" y="930275"/>
            <a:ext cx="3429000" cy="0"/>
          </a:xfrm>
          <a:prstGeom prst="rect">
            <a:avLst/>
          </a:prstGeom>
          <a:noFill/>
          <a:ln w="9525">
            <a:noFill/>
          </a:ln>
        </p:spPr>
        <p:txBody>
          <a:bodyPr/>
          <a:p>
            <a:endParaRPr lang="zh-CN" altLang="en-US"/>
          </a:p>
        </p:txBody>
      </p:sp>
      <p:graphicFrame>
        <p:nvGraphicFramePr>
          <p:cNvPr id="2287" name="对象 2286"/>
          <p:cNvGraphicFramePr>
            <a:graphicFrameLocks noChangeAspect="1"/>
          </p:cNvGraphicFramePr>
          <p:nvPr/>
        </p:nvGraphicFramePr>
        <p:xfrm>
          <a:off x="828675" y="1036638"/>
          <a:ext cx="1943100" cy="1127125"/>
        </p:xfrm>
        <a:graphic>
          <a:graphicData uri="http://schemas.openxmlformats.org/presentationml/2006/ole">
            <mc:AlternateContent xmlns:mc="http://schemas.openxmlformats.org/markup-compatibility/2006">
              <mc:Choice xmlns:v="urn:schemas-microsoft-com:vml" Requires="v">
                <p:oleObj spid="_x0000_s3083" name="" r:id="rId3" imgW="2714625" imgH="2619375" progId="Paint.Picture">
                  <p:embed/>
                </p:oleObj>
              </mc:Choice>
              <mc:Fallback>
                <p:oleObj name="" r:id="rId3" imgW="2714625" imgH="2619375" progId="Paint.Picture">
                  <p:embed/>
                  <p:pic>
                    <p:nvPicPr>
                      <p:cNvPr id="0" name="图片 3082"/>
                      <p:cNvPicPr/>
                      <p:nvPr/>
                    </p:nvPicPr>
                    <p:blipFill>
                      <a:blip r:embed="rId4"/>
                      <a:stretch>
                        <a:fillRect/>
                      </a:stretch>
                    </p:blipFill>
                    <p:spPr>
                      <a:xfrm>
                        <a:off x="828675" y="1036638"/>
                        <a:ext cx="1943100" cy="1127125"/>
                      </a:xfrm>
                      <a:prstGeom prst="rect">
                        <a:avLst/>
                      </a:prstGeom>
                      <a:noFill/>
                      <a:ln w="38100">
                        <a:noFill/>
                        <a:miter/>
                      </a:ln>
                    </p:spPr>
                  </p:pic>
                </p:oleObj>
              </mc:Fallback>
            </mc:AlternateContent>
          </a:graphicData>
        </a:graphic>
      </p:graphicFrame>
      <p:sp>
        <p:nvSpPr>
          <p:cNvPr id="2288" name="矩形 2287"/>
          <p:cNvSpPr/>
          <p:nvPr/>
        </p:nvSpPr>
        <p:spPr>
          <a:xfrm>
            <a:off x="685800" y="1066800"/>
            <a:ext cx="150813" cy="612775"/>
          </a:xfrm>
          <a:prstGeom prst="rect">
            <a:avLst/>
          </a:prstGeom>
          <a:solidFill>
            <a:srgbClr val="FFFFFF"/>
          </a:solidFill>
          <a:ln w="9525">
            <a:noFill/>
          </a:ln>
        </p:spPr>
        <p:txBody>
          <a:bodyPr vert="eaVert" lIns="34829" tIns="17415" rIns="34829" bIns="17415"/>
          <a:p>
            <a:pPr algn="ctr" defTabSz="347980" eaLnBrk="0" hangingPunct="0"/>
            <a:r>
              <a:rPr lang="zh-CN" altLang="en-US" sz="600" b="1">
                <a:latin typeface="Times New Roman" panose="02020603050405020304" charset="0"/>
              </a:rPr>
              <a:t>相对光通量</a:t>
            </a:r>
            <a:endParaRPr lang="zh-CN" altLang="en-US" sz="600" b="1">
              <a:latin typeface="Times New Roman" panose="02020603050405020304" charset="0"/>
            </a:endParaRPr>
          </a:p>
        </p:txBody>
      </p:sp>
      <p:sp>
        <p:nvSpPr>
          <p:cNvPr id="2289" name="矩形 2288"/>
          <p:cNvSpPr/>
          <p:nvPr/>
        </p:nvSpPr>
        <p:spPr>
          <a:xfrm>
            <a:off x="1371600" y="2192338"/>
            <a:ext cx="1050925" cy="107950"/>
          </a:xfrm>
          <a:prstGeom prst="rect">
            <a:avLst/>
          </a:prstGeom>
          <a:solidFill>
            <a:srgbClr val="FFFFFF"/>
          </a:solidFill>
          <a:ln w="9525">
            <a:noFill/>
          </a:ln>
        </p:spPr>
        <p:txBody>
          <a:bodyPr lIns="34829" tIns="17415" rIns="34829" bIns="17415"/>
          <a:p>
            <a:pPr algn="ctr" defTabSz="347980" eaLnBrk="0" hangingPunct="0"/>
            <a:r>
              <a:rPr lang="zh-CN" altLang="en-US" sz="600" b="1">
                <a:latin typeface="Times New Roman" panose="02020603050405020304" charset="0"/>
              </a:rPr>
              <a:t>输入电流（</a:t>
            </a:r>
            <a:r>
              <a:rPr lang="en-US" altLang="zh-CN" sz="600" b="1">
                <a:latin typeface="Times New Roman" panose="02020603050405020304" charset="0"/>
              </a:rPr>
              <a:t>mA</a:t>
            </a:r>
            <a:r>
              <a:rPr lang="zh-CN" altLang="en-US" sz="600" b="1">
                <a:latin typeface="Times New Roman" panose="02020603050405020304" charset="0"/>
              </a:rPr>
              <a:t>）</a:t>
            </a:r>
            <a:endParaRPr lang="zh-CN" altLang="en-US" sz="600" b="1">
              <a:latin typeface="Times New Roman" panose="02020603050405020304" charset="0"/>
            </a:endParaRPr>
          </a:p>
        </p:txBody>
      </p:sp>
      <p:sp>
        <p:nvSpPr>
          <p:cNvPr id="2290" name="矩形 2289"/>
          <p:cNvSpPr/>
          <p:nvPr/>
        </p:nvSpPr>
        <p:spPr>
          <a:xfrm>
            <a:off x="557213" y="2311400"/>
            <a:ext cx="2381250" cy="157163"/>
          </a:xfrm>
          <a:prstGeom prst="rect">
            <a:avLst/>
          </a:prstGeom>
          <a:noFill/>
          <a:ln w="9525">
            <a:noFill/>
          </a:ln>
        </p:spPr>
        <p:txBody>
          <a:bodyPr lIns="34829" tIns="17415" rIns="34829" bIns="17415">
            <a:spAutoFit/>
          </a:bodyPr>
          <a:p>
            <a:pPr algn="ctr" defTabSz="347980">
              <a:spcBef>
                <a:spcPct val="50000"/>
              </a:spcBef>
            </a:pPr>
            <a:r>
              <a:rPr lang="zh-CN" altLang="en-US" sz="800">
                <a:latin typeface="宋体" panose="02010600030101010101" pitchFamily="2" charset="-122"/>
              </a:rPr>
              <a:t>热阻值越大，光输出越容易饱和，饱和电流点越低。</a:t>
            </a:r>
            <a:r>
              <a:rPr lang="zh-CN" altLang="en-US" sz="800"/>
              <a:t> </a:t>
            </a:r>
            <a:endParaRPr lang="zh-CN" altLang="en-US" sz="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293" name="矩形 2292"/>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四、</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热阻的测量</a:t>
            </a:r>
            <a:r>
              <a:rPr lang="zh-CN" altLang="en-US" sz="1400"/>
              <a:t> </a:t>
            </a:r>
            <a:endParaRPr lang="zh-CN" altLang="en-US" sz="1400"/>
          </a:p>
        </p:txBody>
      </p:sp>
      <p:sp>
        <p:nvSpPr>
          <p:cNvPr id="2294" name="矩形 2293"/>
          <p:cNvSpPr/>
          <p:nvPr/>
        </p:nvSpPr>
        <p:spPr>
          <a:xfrm>
            <a:off x="457200" y="474663"/>
            <a:ext cx="2314575" cy="201612"/>
          </a:xfrm>
          <a:prstGeom prst="rect">
            <a:avLst/>
          </a:prstGeom>
          <a:noFill/>
          <a:ln w="9525">
            <a:noFill/>
          </a:ln>
        </p:spPr>
        <p:txBody>
          <a:bodyPr lIns="34829" tIns="17415" rIns="34829" bIns="17415">
            <a:spAutoFit/>
          </a:bodyPr>
          <a:p>
            <a:pPr defTabSz="347980">
              <a:spcBef>
                <a:spcPct val="50000"/>
              </a:spcBef>
            </a:pPr>
            <a:r>
              <a:rPr lang="en-US" altLang="zh-CN" sz="1100"/>
              <a:t>1.</a:t>
            </a:r>
            <a:r>
              <a:rPr lang="zh-CN" altLang="en-US" sz="1100">
                <a:latin typeface="宋体" panose="02010600030101010101" pitchFamily="2" charset="-122"/>
              </a:rPr>
              <a:t>理论依据 </a:t>
            </a:r>
            <a:endParaRPr lang="zh-CN" altLang="en-US" sz="1100">
              <a:latin typeface="宋体" panose="02010600030101010101" pitchFamily="2" charset="-122"/>
            </a:endParaRPr>
          </a:p>
        </p:txBody>
      </p:sp>
      <p:sp>
        <p:nvSpPr>
          <p:cNvPr id="2295" name="矩形 2294"/>
          <p:cNvSpPr/>
          <p:nvPr/>
        </p:nvSpPr>
        <p:spPr>
          <a:xfrm>
            <a:off x="628650" y="711200"/>
            <a:ext cx="2428875" cy="628650"/>
          </a:xfrm>
          <a:prstGeom prst="rect">
            <a:avLst/>
          </a:prstGeom>
          <a:noFill/>
          <a:ln w="9525">
            <a:noFill/>
          </a:ln>
        </p:spPr>
        <p:txBody>
          <a:bodyPr lIns="34829" tIns="17415" rIns="34829" bIns="17415">
            <a:spAutoFit/>
          </a:bodyPr>
          <a:p>
            <a:pPr defTabSz="347980">
              <a:spcBef>
                <a:spcPct val="50000"/>
              </a:spcBef>
            </a:pPr>
            <a:r>
              <a:rPr lang="en-US" altLang="zh-CN" sz="800">
                <a:latin typeface="宋体" panose="02010600030101010101" pitchFamily="2" charset="-122"/>
              </a:rPr>
              <a:t>    </a:t>
            </a:r>
            <a:r>
              <a:rPr lang="zh-CN" altLang="en-US" sz="800">
                <a:latin typeface="宋体" panose="02010600030101010101" pitchFamily="2" charset="-122"/>
              </a:rPr>
              <a:t>半导体材料的电导率具有热敏性，改变温度可以显著改变半导体中的载流子的数量。禁带宽度通常随温度的升高而降低，且在室温以上随温度的变化具有良好的线性关系。可以认为半导体器件的正向压降与结温是线性变化关系。</a:t>
            </a:r>
            <a:r>
              <a:rPr lang="zh-CN" altLang="en-US" sz="600"/>
              <a:t> </a:t>
            </a:r>
            <a:endParaRPr lang="zh-CN" altLang="en-US" sz="600"/>
          </a:p>
        </p:txBody>
      </p:sp>
      <p:sp>
        <p:nvSpPr>
          <p:cNvPr id="2296" name="矩形 2295"/>
          <p:cNvSpPr/>
          <p:nvPr/>
        </p:nvSpPr>
        <p:spPr>
          <a:xfrm>
            <a:off x="914400" y="1363663"/>
            <a:ext cx="1914525" cy="177800"/>
          </a:xfrm>
          <a:prstGeom prst="rect">
            <a:avLst/>
          </a:prstGeom>
          <a:noFill/>
          <a:ln w="9525">
            <a:noFill/>
          </a:ln>
        </p:spPr>
        <p:txBody>
          <a:bodyPr lIns="34829" tIns="17415" rIns="34829" bIns="17415">
            <a:spAutoFit/>
          </a:bodyPr>
          <a:p>
            <a:pPr algn="ctr" defTabSz="347980">
              <a:spcBef>
                <a:spcPct val="50000"/>
              </a:spcBef>
            </a:pPr>
            <a:r>
              <a:rPr lang="en-US" altLang="zh-CN" sz="900" b="1">
                <a:latin typeface="宋体" panose="02010600030101010101" pitchFamily="2" charset="-122"/>
              </a:rPr>
              <a:t>Δ</a:t>
            </a:r>
            <a:r>
              <a:rPr lang="en-US" altLang="zh-CN" sz="900" b="1">
                <a:latin typeface="Times New Roman" panose="02020603050405020304" charset="0"/>
                <a:cs typeface="Times New Roman" panose="02020603050405020304" charset="0"/>
              </a:rPr>
              <a:t>V</a:t>
            </a:r>
            <a:r>
              <a:rPr lang="en-US" altLang="zh-CN" sz="900" b="1" baseline="-30000">
                <a:latin typeface="Times New Roman" panose="02020603050405020304" charset="0"/>
                <a:cs typeface="Times New Roman" panose="02020603050405020304" charset="0"/>
              </a:rPr>
              <a:t>f</a:t>
            </a:r>
            <a:r>
              <a:rPr lang="en-US" altLang="zh-CN" sz="900" b="1">
                <a:latin typeface="Times New Roman" panose="02020603050405020304" charset="0"/>
                <a:cs typeface="Times New Roman" panose="02020603050405020304" charset="0"/>
              </a:rPr>
              <a:t>=k</a:t>
            </a:r>
            <a:r>
              <a:rPr lang="en-US" altLang="zh-CN" sz="900" b="1">
                <a:latin typeface="宋体" panose="02010600030101010101" pitchFamily="2" charset="-122"/>
              </a:rPr>
              <a:t>Δ</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a:t>
            </a:r>
            <a:r>
              <a:rPr lang="en-US" altLang="zh-CN" sz="600" b="1" baseline="-30000">
                <a:latin typeface="Times New Roman" panose="02020603050405020304" charset="0"/>
                <a:cs typeface="Times New Roman" panose="02020603050405020304" charset="0"/>
              </a:rPr>
              <a:t> </a:t>
            </a:r>
            <a:r>
              <a:rPr lang="en-US" altLang="zh-CN" sz="600">
                <a:latin typeface="Times New Roman" panose="02020603050405020304" charset="0"/>
                <a:cs typeface="Times New Roman" panose="02020603050405020304" charset="0"/>
              </a:rPr>
              <a:t>    </a:t>
            </a:r>
            <a:r>
              <a:rPr lang="zh-CN" altLang="en-US" sz="600">
                <a:latin typeface="宋体" panose="02010600030101010101" pitchFamily="2" charset="-122"/>
              </a:rPr>
              <a:t>（</a:t>
            </a:r>
            <a:r>
              <a:rPr lang="en-US" altLang="zh-CN" sz="600">
                <a:latin typeface="Times New Roman" panose="02020603050405020304" charset="0"/>
                <a:cs typeface="Times New Roman" panose="02020603050405020304" charset="0"/>
              </a:rPr>
              <a:t>K</a:t>
            </a:r>
            <a:r>
              <a:rPr lang="zh-CN" altLang="en-US" sz="600">
                <a:latin typeface="宋体" panose="02010600030101010101" pitchFamily="2" charset="-122"/>
              </a:rPr>
              <a:t>：正向压降随温度变化的系数）</a:t>
            </a:r>
            <a:r>
              <a:rPr lang="zh-CN" altLang="en-US" sz="600"/>
              <a:t> </a:t>
            </a:r>
            <a:endParaRPr lang="zh-CN" altLang="en-US" sz="600"/>
          </a:p>
        </p:txBody>
      </p:sp>
      <p:graphicFrame>
        <p:nvGraphicFramePr>
          <p:cNvPr id="2297" name="对象 2296"/>
          <p:cNvGraphicFramePr>
            <a:graphicFrameLocks noChangeAspect="1"/>
          </p:cNvGraphicFramePr>
          <p:nvPr/>
        </p:nvGraphicFramePr>
        <p:xfrm>
          <a:off x="950913" y="1630363"/>
          <a:ext cx="1112837" cy="350837"/>
        </p:xfrm>
        <a:graphic>
          <a:graphicData uri="http://schemas.openxmlformats.org/presentationml/2006/ole">
            <mc:AlternateContent xmlns:mc="http://schemas.openxmlformats.org/markup-compatibility/2006">
              <mc:Choice xmlns:v="urn:schemas-microsoft-com:vml" Requires="v">
                <p:oleObj spid="_x0000_s3099" name="" r:id="rId1" imgW="1686560" imgH="901065" progId="Word.Document.8">
                  <p:embed/>
                </p:oleObj>
              </mc:Choice>
              <mc:Fallback>
                <p:oleObj name="" r:id="rId1" imgW="1686560" imgH="901065" progId="Word.Document.8">
                  <p:embed/>
                  <p:pic>
                    <p:nvPicPr>
                      <p:cNvPr id="0" name="图片 3098"/>
                      <p:cNvPicPr/>
                      <p:nvPr/>
                    </p:nvPicPr>
                    <p:blipFill>
                      <a:blip r:embed="rId2"/>
                      <a:stretch>
                        <a:fillRect/>
                      </a:stretch>
                    </p:blipFill>
                    <p:spPr>
                      <a:xfrm>
                        <a:off x="950913" y="1630363"/>
                        <a:ext cx="1112837" cy="350837"/>
                      </a:xfrm>
                      <a:prstGeom prst="rect">
                        <a:avLst/>
                      </a:prstGeom>
                      <a:noFill/>
                      <a:ln w="38100">
                        <a:noFill/>
                        <a:miter/>
                      </a:ln>
                    </p:spPr>
                  </p:pic>
                </p:oleObj>
              </mc:Fallback>
            </mc:AlternateContent>
          </a:graphicData>
        </a:graphic>
      </p:graphicFrame>
      <p:sp>
        <p:nvSpPr>
          <p:cNvPr id="2298" name="矩形 2297"/>
          <p:cNvSpPr/>
          <p:nvPr/>
        </p:nvSpPr>
        <p:spPr>
          <a:xfrm>
            <a:off x="623888" y="2057400"/>
            <a:ext cx="2438400" cy="157163"/>
          </a:xfrm>
          <a:prstGeom prst="rect">
            <a:avLst/>
          </a:prstGeom>
          <a:noFill/>
          <a:ln w="9525">
            <a:noFill/>
          </a:ln>
        </p:spPr>
        <p:txBody>
          <a:bodyPr lIns="34829" tIns="17415" rIns="34829" bIns="17415">
            <a:spAutoFit/>
          </a:bodyPr>
          <a:p>
            <a:pPr algn="ctr" defTabSz="347980">
              <a:spcBef>
                <a:spcPct val="50000"/>
              </a:spcBef>
            </a:pPr>
            <a:r>
              <a:rPr lang="zh-CN" altLang="en-US" sz="800">
                <a:latin typeface="宋体" panose="02010600030101010101" pitchFamily="2" charset="-122"/>
              </a:rPr>
              <a:t>只要监测</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正向压降</a:t>
            </a:r>
            <a:r>
              <a:rPr lang="en-US" altLang="zh-CN" sz="800">
                <a:latin typeface="Times New Roman" panose="02020603050405020304" charset="0"/>
                <a:cs typeface="Times New Roman" panose="02020603050405020304" charset="0"/>
              </a:rPr>
              <a:t>V</a:t>
            </a:r>
            <a:r>
              <a:rPr lang="en-US" altLang="zh-CN" sz="800" baseline="-30000">
                <a:latin typeface="Times New Roman" panose="02020603050405020304" charset="0"/>
                <a:cs typeface="Times New Roman" panose="02020603050405020304" charset="0"/>
              </a:rPr>
              <a:t>f</a:t>
            </a:r>
            <a:r>
              <a:rPr lang="zh-CN" altLang="en-US" sz="800">
                <a:latin typeface="宋体" panose="02010600030101010101" pitchFamily="2" charset="-122"/>
              </a:rPr>
              <a:t>的改变，便可以确定其热阻。</a:t>
            </a:r>
            <a:r>
              <a:rPr lang="zh-CN" altLang="en-US" sz="800"/>
              <a:t> </a:t>
            </a:r>
            <a:endParaRPr lang="zh-CN" altLang="en-US" sz="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01" name="矩形 2300"/>
          <p:cNvSpPr/>
          <p:nvPr/>
        </p:nvSpPr>
        <p:spPr>
          <a:xfrm>
            <a:off x="457200" y="266700"/>
            <a:ext cx="2314575" cy="201613"/>
          </a:xfrm>
          <a:prstGeom prst="rect">
            <a:avLst/>
          </a:prstGeom>
          <a:noFill/>
          <a:ln w="9525">
            <a:noFill/>
          </a:ln>
        </p:spPr>
        <p:txBody>
          <a:bodyPr lIns="34829" tIns="17415" rIns="34829" bIns="17415">
            <a:spAutoFit/>
          </a:bodyPr>
          <a:p>
            <a:pPr defTabSz="347980">
              <a:spcBef>
                <a:spcPct val="50000"/>
              </a:spcBef>
            </a:pPr>
            <a:r>
              <a:rPr lang="en-US" altLang="zh-CN" sz="1100"/>
              <a:t>2.</a:t>
            </a:r>
            <a:r>
              <a:rPr lang="zh-CN" altLang="en-US" sz="1100">
                <a:latin typeface="宋体" panose="02010600030101010101" pitchFamily="2" charset="-122"/>
              </a:rPr>
              <a:t>电压法测量</a:t>
            </a:r>
            <a:r>
              <a:rPr lang="en-US" altLang="zh-CN" sz="1100">
                <a:latin typeface="宋体" panose="02010600030101010101" pitchFamily="2" charset="-122"/>
              </a:rPr>
              <a:t>LED</a:t>
            </a:r>
            <a:r>
              <a:rPr lang="zh-CN" altLang="en-US" sz="1100">
                <a:latin typeface="宋体" panose="02010600030101010101" pitchFamily="2" charset="-122"/>
              </a:rPr>
              <a:t>热阻 </a:t>
            </a:r>
            <a:endParaRPr lang="zh-CN" altLang="en-US" sz="1100">
              <a:latin typeface="宋体" panose="02010600030101010101" pitchFamily="2" charset="-122"/>
            </a:endParaRPr>
          </a:p>
        </p:txBody>
      </p:sp>
      <p:sp>
        <p:nvSpPr>
          <p:cNvPr id="2302" name="矩形 2301"/>
          <p:cNvSpPr/>
          <p:nvPr/>
        </p:nvSpPr>
        <p:spPr>
          <a:xfrm>
            <a:off x="514350" y="533400"/>
            <a:ext cx="2200275" cy="177800"/>
          </a:xfrm>
          <a:prstGeom prst="rect">
            <a:avLst/>
          </a:prstGeom>
          <a:noFill/>
          <a:ln w="9525">
            <a:noFill/>
          </a:ln>
        </p:spPr>
        <p:txBody>
          <a:bodyPr lIns="34829" tIns="17415" rIns="34829" bIns="17415">
            <a:spAutoFit/>
          </a:bodyPr>
          <a:p>
            <a:pPr defTabSz="347980">
              <a:spcBef>
                <a:spcPct val="50000"/>
              </a:spcBef>
            </a:pPr>
            <a:r>
              <a:rPr lang="zh-CN" altLang="en-US" sz="900"/>
              <a:t>（</a:t>
            </a:r>
            <a:r>
              <a:rPr lang="en-US" altLang="zh-CN" sz="900"/>
              <a:t>1</a:t>
            </a:r>
            <a:r>
              <a:rPr lang="zh-CN" altLang="en-US" sz="900"/>
              <a:t>）</a:t>
            </a:r>
            <a:r>
              <a:rPr lang="zh-CN" altLang="en-US" sz="900">
                <a:latin typeface="宋体" panose="02010600030101010101" pitchFamily="2" charset="-122"/>
              </a:rPr>
              <a:t>测量</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温度系数</a:t>
            </a:r>
            <a:r>
              <a:rPr lang="en-US" altLang="zh-CN" sz="900">
                <a:latin typeface="Times New Roman" panose="02020603050405020304" charset="0"/>
                <a:cs typeface="Times New Roman" panose="02020603050405020304" charset="0"/>
              </a:rPr>
              <a:t>k</a:t>
            </a:r>
            <a:r>
              <a:rPr lang="en-US" altLang="zh-CN" sz="600"/>
              <a:t> </a:t>
            </a:r>
            <a:endParaRPr lang="en-US" altLang="zh-CN" sz="600"/>
          </a:p>
        </p:txBody>
      </p:sp>
      <p:sp>
        <p:nvSpPr>
          <p:cNvPr id="2303" name="矩形 2302"/>
          <p:cNvSpPr/>
          <p:nvPr/>
        </p:nvSpPr>
        <p:spPr>
          <a:xfrm>
            <a:off x="771525" y="769938"/>
            <a:ext cx="2314575" cy="1044575"/>
          </a:xfrm>
          <a:prstGeom prst="rect">
            <a:avLst/>
          </a:prstGeom>
          <a:noFill/>
          <a:ln w="9525">
            <a:noFill/>
          </a:ln>
        </p:spPr>
        <p:txBody>
          <a:bodyPr lIns="34829" tIns="17415" rIns="34829" bIns="17415">
            <a:spAutoFit/>
          </a:bodyPr>
          <a:p>
            <a:pPr defTabSz="347980">
              <a:spcBef>
                <a:spcPct val="50000"/>
              </a:spcBef>
            </a:pPr>
            <a:r>
              <a:rPr lang="en-US" altLang="zh-CN" sz="800">
                <a:latin typeface="宋体" panose="02010600030101010101" pitchFamily="2" charset="-122"/>
              </a:rPr>
              <a:t>①</a:t>
            </a:r>
            <a:r>
              <a:rPr lang="zh-CN" altLang="en-US" sz="800">
                <a:latin typeface="宋体" panose="02010600030101010101" pitchFamily="2" charset="-122"/>
              </a:rPr>
              <a:t>将</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置于温度为</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a</a:t>
            </a:r>
            <a:r>
              <a:rPr lang="en-US" altLang="zh-CN" sz="800">
                <a:latin typeface="Times New Roman" panose="02020603050405020304" charset="0"/>
                <a:cs typeface="Times New Roman" panose="02020603050405020304" charset="0"/>
              </a:rPr>
              <a:t> </a:t>
            </a:r>
            <a:r>
              <a:rPr lang="zh-CN" altLang="en-US" sz="800">
                <a:latin typeface="宋体" panose="02010600030101010101" pitchFamily="2" charset="-122"/>
              </a:rPr>
              <a:t>的恒温箱中足够时间至热平衡，</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j1</a:t>
            </a:r>
            <a:r>
              <a:rPr lang="en-US" altLang="zh-CN" sz="800">
                <a:latin typeface="Times New Roman" panose="02020603050405020304" charset="0"/>
                <a:cs typeface="Times New Roman" panose="02020603050405020304" charset="0"/>
              </a:rPr>
              <a:t>=</a:t>
            </a:r>
            <a:r>
              <a:rPr lang="en-US" altLang="zh-CN" sz="800" b="1" baseline="-30000">
                <a:latin typeface="Times New Roman" panose="02020603050405020304" charset="0"/>
                <a:cs typeface="Times New Roman" panose="02020603050405020304" charset="0"/>
              </a:rPr>
              <a:t> </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a</a:t>
            </a:r>
            <a:r>
              <a:rPr lang="en-US" altLang="zh-CN" sz="800">
                <a:latin typeface="Times New Roman" panose="02020603050405020304" charset="0"/>
                <a:cs typeface="Times New Roman" panose="02020603050405020304" charset="0"/>
              </a:rPr>
              <a:t> </a:t>
            </a:r>
            <a:r>
              <a:rPr lang="zh-CN" altLang="en-US" sz="800">
                <a:latin typeface="宋体" panose="02010600030101010101" pitchFamily="2" charset="-122"/>
              </a:rPr>
              <a:t>；</a:t>
            </a:r>
            <a:endParaRPr lang="zh-CN" altLang="en-US" sz="800">
              <a:latin typeface="宋体" panose="02010600030101010101" pitchFamily="2" charset="-122"/>
            </a:endParaRPr>
          </a:p>
          <a:p>
            <a:pPr defTabSz="347980">
              <a:spcBef>
                <a:spcPct val="50000"/>
              </a:spcBef>
            </a:pPr>
            <a:r>
              <a:rPr lang="en-US" altLang="zh-CN" sz="800">
                <a:latin typeface="宋体" panose="02010600030101010101" pitchFamily="2" charset="-122"/>
              </a:rPr>
              <a:t>②</a:t>
            </a:r>
            <a:r>
              <a:rPr lang="zh-CN" altLang="en-US" sz="800">
                <a:latin typeface="宋体" panose="02010600030101010101" pitchFamily="2" charset="-122"/>
              </a:rPr>
              <a:t>用低电流（可以忽略其产生的热量对</a:t>
            </a:r>
            <a:r>
              <a:rPr lang="en-US" altLang="zh-CN" sz="800">
                <a:latin typeface="宋体" panose="02010600030101010101" pitchFamily="2" charset="-122"/>
              </a:rPr>
              <a:t>LED</a:t>
            </a:r>
            <a:r>
              <a:rPr lang="zh-CN" altLang="en-US" sz="800">
                <a:latin typeface="宋体" panose="02010600030101010101" pitchFamily="2" charset="-122"/>
              </a:rPr>
              <a:t>的影响）</a:t>
            </a:r>
            <a:r>
              <a:rPr lang="en-US" altLang="zh-CN" sz="800">
                <a:latin typeface="宋体" panose="02010600030101010101" pitchFamily="2" charset="-122"/>
              </a:rPr>
              <a:t>I</a:t>
            </a:r>
            <a:r>
              <a:rPr lang="en-US" altLang="zh-CN" sz="800" baseline="-30000">
                <a:latin typeface="宋体" panose="02010600030101010101" pitchFamily="2" charset="-122"/>
              </a:rPr>
              <a:t>f</a:t>
            </a:r>
            <a:r>
              <a:rPr lang="en-US" altLang="zh-CN" sz="800" b="1" baseline="30000">
                <a:latin typeface="宋体" panose="02010600030101010101" pitchFamily="2" charset="-122"/>
              </a:rPr>
              <a:t>’</a:t>
            </a:r>
            <a:r>
              <a:rPr lang="en-US" altLang="zh-CN" sz="800">
                <a:latin typeface="宋体" panose="02010600030101010101" pitchFamily="2" charset="-122"/>
              </a:rPr>
              <a:t>=1mA,</a:t>
            </a:r>
            <a:r>
              <a:rPr lang="zh-CN" altLang="en-US" sz="800">
                <a:latin typeface="宋体" panose="02010600030101010101" pitchFamily="2" charset="-122"/>
              </a:rPr>
              <a:t>快速点测</a:t>
            </a:r>
            <a:r>
              <a:rPr lang="en-US" altLang="zh-CN" sz="800">
                <a:latin typeface="宋体" panose="02010600030101010101" pitchFamily="2" charset="-122"/>
              </a:rPr>
              <a:t>LED</a:t>
            </a:r>
            <a:r>
              <a:rPr lang="zh-CN" altLang="en-US" sz="800">
                <a:latin typeface="宋体" panose="02010600030101010101" pitchFamily="2" charset="-122"/>
              </a:rPr>
              <a:t>的</a:t>
            </a:r>
            <a:r>
              <a:rPr lang="en-US" altLang="zh-CN" sz="800">
                <a:latin typeface="宋体" panose="02010600030101010101" pitchFamily="2" charset="-122"/>
              </a:rPr>
              <a:t>V</a:t>
            </a:r>
            <a:r>
              <a:rPr lang="en-US" altLang="zh-CN" sz="800" baseline="-30000">
                <a:latin typeface="宋体" panose="02010600030101010101" pitchFamily="2" charset="-122"/>
              </a:rPr>
              <a:t>f1</a:t>
            </a:r>
            <a:r>
              <a:rPr lang="zh-CN" altLang="en-US" sz="800">
                <a:latin typeface="宋体" panose="02010600030101010101" pitchFamily="2" charset="-122"/>
              </a:rPr>
              <a:t>； </a:t>
            </a:r>
            <a:endParaRPr lang="zh-CN" altLang="en-US" sz="800">
              <a:latin typeface="宋体" panose="02010600030101010101" pitchFamily="2" charset="-122"/>
            </a:endParaRPr>
          </a:p>
          <a:p>
            <a:pPr defTabSz="347980">
              <a:spcBef>
                <a:spcPct val="50000"/>
              </a:spcBef>
            </a:pPr>
            <a:r>
              <a:rPr lang="en-US" altLang="zh-CN" sz="800">
                <a:latin typeface="宋体" panose="02010600030101010101" pitchFamily="2" charset="-122"/>
              </a:rPr>
              <a:t>③</a:t>
            </a:r>
            <a:r>
              <a:rPr lang="zh-CN" altLang="en-US" sz="800">
                <a:latin typeface="宋体" panose="02010600030101010101" pitchFamily="2" charset="-122"/>
              </a:rPr>
              <a:t>将</a:t>
            </a:r>
            <a:r>
              <a:rPr lang="en-US" altLang="zh-CN" sz="800">
                <a:latin typeface="宋体" panose="02010600030101010101" pitchFamily="2" charset="-122"/>
              </a:rPr>
              <a:t>LED</a:t>
            </a:r>
            <a:r>
              <a:rPr lang="zh-CN" altLang="en-US" sz="800">
                <a:latin typeface="宋体" panose="02010600030101010101" pitchFamily="2" charset="-122"/>
              </a:rPr>
              <a:t>置于温度为</a:t>
            </a:r>
            <a:r>
              <a:rPr lang="en-US" altLang="zh-CN" sz="800">
                <a:latin typeface="宋体" panose="02010600030101010101" pitchFamily="2" charset="-122"/>
              </a:rPr>
              <a:t>T</a:t>
            </a:r>
            <a:r>
              <a:rPr lang="en-US" altLang="zh-CN" sz="800" baseline="-30000">
                <a:latin typeface="宋体" panose="02010600030101010101" pitchFamily="2" charset="-122"/>
              </a:rPr>
              <a:t>a</a:t>
            </a:r>
            <a:r>
              <a:rPr lang="en-US" altLang="zh-CN" sz="800" b="1" baseline="30000">
                <a:latin typeface="宋体" panose="02010600030101010101" pitchFamily="2" charset="-122"/>
              </a:rPr>
              <a:t>’</a:t>
            </a:r>
            <a:r>
              <a:rPr lang="en-US" altLang="zh-CN" sz="800">
                <a:latin typeface="宋体" panose="02010600030101010101" pitchFamily="2" charset="-122"/>
              </a:rPr>
              <a:t>(T</a:t>
            </a:r>
            <a:r>
              <a:rPr lang="en-US" altLang="zh-CN" sz="800" baseline="-30000">
                <a:latin typeface="宋体" panose="02010600030101010101" pitchFamily="2" charset="-122"/>
              </a:rPr>
              <a:t>a</a:t>
            </a:r>
            <a:r>
              <a:rPr lang="en-US" altLang="zh-CN" sz="800" b="1" baseline="30000">
                <a:latin typeface="宋体" panose="02010600030101010101" pitchFamily="2" charset="-122"/>
              </a:rPr>
              <a:t>’</a:t>
            </a:r>
            <a:r>
              <a:rPr lang="en-US" altLang="zh-CN" sz="800">
                <a:latin typeface="宋体" panose="02010600030101010101" pitchFamily="2" charset="-122"/>
              </a:rPr>
              <a:t>&gt;T</a:t>
            </a:r>
            <a:r>
              <a:rPr lang="en-US" altLang="zh-CN" sz="800" baseline="-30000">
                <a:latin typeface="宋体" panose="02010600030101010101" pitchFamily="2" charset="-122"/>
              </a:rPr>
              <a:t>a</a:t>
            </a:r>
            <a:r>
              <a:rPr lang="en-US" altLang="zh-CN" sz="800">
                <a:latin typeface="宋体" panose="02010600030101010101" pitchFamily="2" charset="-122"/>
              </a:rPr>
              <a:t>)</a:t>
            </a:r>
            <a:r>
              <a:rPr lang="zh-CN" altLang="en-US" sz="800">
                <a:latin typeface="宋体" panose="02010600030101010101" pitchFamily="2" charset="-122"/>
              </a:rPr>
              <a:t>的恒温箱中足够时间至热平衡，</a:t>
            </a:r>
            <a:r>
              <a:rPr lang="en-US" altLang="zh-CN" sz="800">
                <a:latin typeface="宋体" panose="02010600030101010101" pitchFamily="2" charset="-122"/>
              </a:rPr>
              <a:t>T</a:t>
            </a:r>
            <a:r>
              <a:rPr lang="en-US" altLang="zh-CN" sz="800" baseline="-30000">
                <a:latin typeface="宋体" panose="02010600030101010101" pitchFamily="2" charset="-122"/>
              </a:rPr>
              <a:t>j2</a:t>
            </a:r>
            <a:r>
              <a:rPr lang="en-US" altLang="zh-CN" sz="800">
                <a:latin typeface="宋体" panose="02010600030101010101" pitchFamily="2" charset="-122"/>
              </a:rPr>
              <a:t>=</a:t>
            </a:r>
            <a:r>
              <a:rPr lang="en-US" altLang="zh-CN" sz="800" b="1" baseline="-30000">
                <a:latin typeface="宋体" panose="02010600030101010101" pitchFamily="2" charset="-122"/>
              </a:rPr>
              <a:t> </a:t>
            </a:r>
            <a:r>
              <a:rPr lang="en-US" altLang="zh-CN" sz="800">
                <a:latin typeface="宋体" panose="02010600030101010101" pitchFamily="2" charset="-122"/>
              </a:rPr>
              <a:t>T</a:t>
            </a:r>
            <a:r>
              <a:rPr lang="en-US" altLang="zh-CN" sz="800" baseline="-30000">
                <a:latin typeface="宋体" panose="02010600030101010101" pitchFamily="2" charset="-122"/>
              </a:rPr>
              <a:t>a</a:t>
            </a:r>
            <a:r>
              <a:rPr lang="en-US" altLang="zh-CN" sz="800" b="1" baseline="30000">
                <a:latin typeface="宋体" panose="02010600030101010101" pitchFamily="2" charset="-122"/>
              </a:rPr>
              <a:t>’</a:t>
            </a:r>
            <a:r>
              <a:rPr lang="zh-CN" altLang="en-US" sz="800">
                <a:latin typeface="宋体" panose="02010600030101010101" pitchFamily="2" charset="-122"/>
              </a:rPr>
              <a:t>； </a:t>
            </a:r>
            <a:endParaRPr lang="zh-CN" altLang="en-US" sz="800">
              <a:latin typeface="宋体" panose="02010600030101010101" pitchFamily="2" charset="-122"/>
            </a:endParaRPr>
          </a:p>
          <a:p>
            <a:pPr defTabSz="347980">
              <a:spcBef>
                <a:spcPct val="50000"/>
              </a:spcBef>
            </a:pPr>
            <a:r>
              <a:rPr lang="en-US" altLang="zh-CN" sz="800">
                <a:latin typeface="宋体" panose="02010600030101010101" pitchFamily="2" charset="-122"/>
              </a:rPr>
              <a:t>④</a:t>
            </a:r>
            <a:r>
              <a:rPr lang="zh-CN" altLang="en-US" sz="800">
                <a:latin typeface="宋体" panose="02010600030101010101" pitchFamily="2" charset="-122"/>
              </a:rPr>
              <a:t>重复步骤</a:t>
            </a:r>
            <a:r>
              <a:rPr lang="en-US" altLang="zh-CN" sz="800">
                <a:latin typeface="宋体" panose="02010600030101010101" pitchFamily="2" charset="-122"/>
                <a:cs typeface="Times New Roman" panose="02020603050405020304" charset="0"/>
              </a:rPr>
              <a:t>②</a:t>
            </a:r>
            <a:r>
              <a:rPr lang="zh-CN" altLang="en-US" sz="800">
                <a:latin typeface="宋体" panose="02010600030101010101" pitchFamily="2" charset="-122"/>
              </a:rPr>
              <a:t>，测得</a:t>
            </a:r>
            <a:r>
              <a:rPr lang="en-US" altLang="zh-CN" sz="800">
                <a:latin typeface="宋体" panose="02010600030101010101" pitchFamily="2" charset="-122"/>
              </a:rPr>
              <a:t>V</a:t>
            </a:r>
            <a:r>
              <a:rPr lang="en-US" altLang="zh-CN" sz="800" baseline="-30000">
                <a:latin typeface="宋体" panose="02010600030101010101" pitchFamily="2" charset="-122"/>
              </a:rPr>
              <a:t>f2</a:t>
            </a:r>
            <a:r>
              <a:rPr lang="zh-CN" altLang="en-US" sz="800">
                <a:latin typeface="宋体" panose="02010600030101010101" pitchFamily="2" charset="-122"/>
              </a:rPr>
              <a:t>； </a:t>
            </a:r>
            <a:endParaRPr lang="zh-CN" altLang="en-US" sz="800">
              <a:latin typeface="宋体" panose="02010600030101010101" pitchFamily="2" charset="-122"/>
            </a:endParaRPr>
          </a:p>
        </p:txBody>
      </p:sp>
      <p:sp>
        <p:nvSpPr>
          <p:cNvPr id="2304" name="矩形 2303"/>
          <p:cNvSpPr/>
          <p:nvPr/>
        </p:nvSpPr>
        <p:spPr>
          <a:xfrm>
            <a:off x="742950" y="1946275"/>
            <a:ext cx="228600" cy="153988"/>
          </a:xfrm>
          <a:prstGeom prst="rect">
            <a:avLst/>
          </a:prstGeom>
          <a:noFill/>
          <a:ln w="9525">
            <a:noFill/>
          </a:ln>
        </p:spPr>
        <p:txBody>
          <a:bodyPr lIns="34829" tIns="17415" rIns="34829" bIns="17415">
            <a:spAutoFit/>
          </a:bodyPr>
          <a:p>
            <a:pPr algn="ctr" defTabSz="347980">
              <a:spcBef>
                <a:spcPct val="50000"/>
              </a:spcBef>
            </a:pPr>
            <a:r>
              <a:rPr lang="en-US" altLang="zh-CN" sz="800">
                <a:latin typeface="宋体" panose="02010600030101010101" pitchFamily="2" charset="-122"/>
              </a:rPr>
              <a:t>⑤</a:t>
            </a:r>
            <a:endParaRPr lang="en-US" altLang="zh-CN" sz="800">
              <a:latin typeface="宋体" panose="02010600030101010101" pitchFamily="2" charset="-122"/>
            </a:endParaRPr>
          </a:p>
        </p:txBody>
      </p:sp>
      <p:graphicFrame>
        <p:nvGraphicFramePr>
          <p:cNvPr id="2305" name="对象 2304"/>
          <p:cNvGraphicFramePr>
            <a:graphicFrameLocks noChangeAspect="1"/>
          </p:cNvGraphicFramePr>
          <p:nvPr/>
        </p:nvGraphicFramePr>
        <p:xfrm>
          <a:off x="920750" y="1866900"/>
          <a:ext cx="1192213" cy="341313"/>
        </p:xfrm>
        <a:graphic>
          <a:graphicData uri="http://schemas.openxmlformats.org/presentationml/2006/ole">
            <mc:AlternateContent xmlns:mc="http://schemas.openxmlformats.org/markup-compatibility/2006">
              <mc:Choice xmlns:v="urn:schemas-microsoft-com:vml" Requires="v">
                <p:oleObj spid="_x0000_s3098" name="" r:id="rId1" imgW="1763395" imgH="876300" progId="Word.Document.8">
                  <p:embed/>
                </p:oleObj>
              </mc:Choice>
              <mc:Fallback>
                <p:oleObj name="" r:id="rId1" imgW="1763395" imgH="876300" progId="Word.Document.8">
                  <p:embed/>
                  <p:pic>
                    <p:nvPicPr>
                      <p:cNvPr id="0" name="图片 3097"/>
                      <p:cNvPicPr/>
                      <p:nvPr/>
                    </p:nvPicPr>
                    <p:blipFill>
                      <a:blip r:embed="rId2"/>
                      <a:stretch>
                        <a:fillRect/>
                      </a:stretch>
                    </p:blipFill>
                    <p:spPr>
                      <a:xfrm>
                        <a:off x="920750" y="1866900"/>
                        <a:ext cx="1192213" cy="341313"/>
                      </a:xfrm>
                      <a:prstGeom prst="rect">
                        <a:avLst/>
                      </a:prstGeom>
                      <a:noFill/>
                      <a:ln w="38100">
                        <a:noFill/>
                        <a:miter/>
                      </a:ln>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08" name="矩形 2307"/>
          <p:cNvSpPr/>
          <p:nvPr/>
        </p:nvSpPr>
        <p:spPr>
          <a:xfrm>
            <a:off x="485775" y="503238"/>
            <a:ext cx="2571750" cy="177800"/>
          </a:xfrm>
          <a:prstGeom prst="rect">
            <a:avLst/>
          </a:prstGeom>
          <a:noFill/>
          <a:ln w="9525">
            <a:noFill/>
          </a:ln>
        </p:spPr>
        <p:txBody>
          <a:bodyPr lIns="34829" tIns="17415" rIns="34829" bIns="17415">
            <a:spAutoFit/>
          </a:bodyPr>
          <a:p>
            <a:pPr defTabSz="347980">
              <a:spcBef>
                <a:spcPct val="50000"/>
              </a:spcBef>
            </a:pPr>
            <a:r>
              <a:rPr lang="zh-CN" altLang="en-US" sz="900"/>
              <a:t>（</a:t>
            </a:r>
            <a:r>
              <a:rPr lang="en-US" altLang="zh-CN" sz="900"/>
              <a:t>2</a:t>
            </a:r>
            <a:r>
              <a:rPr lang="zh-CN" altLang="en-US" sz="900"/>
              <a:t>）</a:t>
            </a:r>
            <a:r>
              <a:rPr lang="zh-CN" altLang="en-US" sz="900">
                <a:latin typeface="宋体" panose="02010600030101010101" pitchFamily="2" charset="-122"/>
              </a:rPr>
              <a:t>测量</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在输入电功率加热状态下的</a:t>
            </a:r>
            <a:r>
              <a:rPr lang="en-US" altLang="zh-CN" sz="900">
                <a:latin typeface="Times New Roman" panose="02020603050405020304" charset="0"/>
                <a:cs typeface="Times New Roman" panose="02020603050405020304" charset="0"/>
              </a:rPr>
              <a:t>V</a:t>
            </a:r>
            <a:r>
              <a:rPr lang="en-US" altLang="zh-CN" sz="900" baseline="-30000">
                <a:latin typeface="Times New Roman" panose="02020603050405020304" charset="0"/>
                <a:cs typeface="Times New Roman" panose="02020603050405020304" charset="0"/>
              </a:rPr>
              <a:t>f</a:t>
            </a:r>
            <a:r>
              <a:rPr lang="zh-CN" altLang="en-US" sz="900">
                <a:latin typeface="宋体" panose="02010600030101010101" pitchFamily="2" charset="-122"/>
              </a:rPr>
              <a:t>变化</a:t>
            </a:r>
            <a:r>
              <a:rPr lang="zh-CN" altLang="en-US" sz="900"/>
              <a:t> </a:t>
            </a:r>
            <a:endParaRPr lang="zh-CN" altLang="en-US" sz="900"/>
          </a:p>
        </p:txBody>
      </p:sp>
      <p:sp>
        <p:nvSpPr>
          <p:cNvPr id="2309" name="矩形 2308"/>
          <p:cNvSpPr/>
          <p:nvPr/>
        </p:nvSpPr>
        <p:spPr>
          <a:xfrm>
            <a:off x="714375" y="769938"/>
            <a:ext cx="2486025" cy="1214437"/>
          </a:xfrm>
          <a:prstGeom prst="rect">
            <a:avLst/>
          </a:prstGeom>
          <a:noFill/>
          <a:ln w="9525">
            <a:noFill/>
          </a:ln>
        </p:spPr>
        <p:txBody>
          <a:bodyPr lIns="34829" tIns="17415" rIns="34829" bIns="17415">
            <a:spAutoFit/>
          </a:bodyPr>
          <a:p>
            <a:pPr defTabSz="347980">
              <a:spcBef>
                <a:spcPct val="50000"/>
              </a:spcBef>
            </a:pPr>
            <a:r>
              <a:rPr lang="en-US" altLang="zh-CN" sz="800">
                <a:latin typeface="宋体" panose="02010600030101010101" pitchFamily="2" charset="-122"/>
              </a:rPr>
              <a:t>①</a:t>
            </a:r>
            <a:r>
              <a:rPr lang="zh-CN" altLang="en-US" sz="800">
                <a:latin typeface="宋体" panose="02010600030101010101" pitchFamily="2" charset="-122"/>
              </a:rPr>
              <a:t>将</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置于温度为</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a</a:t>
            </a:r>
            <a:r>
              <a:rPr lang="zh-CN" altLang="en-US" sz="800">
                <a:latin typeface="宋体" panose="02010600030101010101" pitchFamily="2" charset="-122"/>
              </a:rPr>
              <a:t>的恒温箱中，给</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输入电功率</a:t>
            </a:r>
            <a:r>
              <a:rPr lang="en-US" altLang="zh-CN" sz="800">
                <a:latin typeface="Times New Roman" panose="02020603050405020304" charset="0"/>
                <a:cs typeface="Times New Roman" panose="02020603050405020304" charset="0"/>
              </a:rPr>
              <a:t>P</a:t>
            </a:r>
            <a:r>
              <a:rPr lang="en-US" altLang="zh-CN" sz="800" baseline="-30000">
                <a:latin typeface="Times New Roman" panose="02020603050405020304" charset="0"/>
                <a:cs typeface="Times New Roman" panose="02020603050405020304" charset="0"/>
              </a:rPr>
              <a:t>d</a:t>
            </a:r>
            <a:r>
              <a:rPr lang="zh-CN" altLang="en-US" sz="800">
                <a:latin typeface="宋体" panose="02010600030101010101" pitchFamily="2" charset="-122"/>
              </a:rPr>
              <a:t>，使其产生自加热；</a:t>
            </a:r>
            <a:endParaRPr lang="zh-CN" altLang="en-US" sz="800">
              <a:latin typeface="宋体" panose="02010600030101010101" pitchFamily="2" charset="-122"/>
            </a:endParaRPr>
          </a:p>
          <a:p>
            <a:pPr defTabSz="347980">
              <a:spcBef>
                <a:spcPct val="50000"/>
              </a:spcBef>
            </a:pPr>
            <a:endParaRPr lang="zh-CN" altLang="en-US" sz="200">
              <a:latin typeface="宋体" panose="02010600030101010101" pitchFamily="2" charset="-122"/>
            </a:endParaRPr>
          </a:p>
          <a:p>
            <a:pPr defTabSz="347980">
              <a:spcBef>
                <a:spcPct val="50000"/>
              </a:spcBef>
            </a:pPr>
            <a:r>
              <a:rPr lang="en-US" altLang="zh-CN" sz="800">
                <a:latin typeface="宋体" panose="02010600030101010101" pitchFamily="2" charset="-122"/>
              </a:rPr>
              <a:t>②</a:t>
            </a:r>
            <a:r>
              <a:rPr lang="zh-CN" altLang="en-US" sz="800">
                <a:latin typeface="宋体" panose="02010600030101010101" pitchFamily="2" charset="-122"/>
              </a:rPr>
              <a:t>维持</a:t>
            </a:r>
            <a:r>
              <a:rPr lang="en-US" altLang="zh-CN" sz="800">
                <a:latin typeface="宋体" panose="02010600030101010101" pitchFamily="2" charset="-122"/>
              </a:rPr>
              <a:t>I</a:t>
            </a:r>
            <a:r>
              <a:rPr lang="en-US" altLang="zh-CN" sz="800" baseline="-30000">
                <a:latin typeface="宋体" panose="02010600030101010101" pitchFamily="2" charset="-122"/>
              </a:rPr>
              <a:t>f</a:t>
            </a:r>
            <a:r>
              <a:rPr lang="zh-CN" altLang="en-US" sz="800">
                <a:latin typeface="宋体" panose="02010600030101010101" pitchFamily="2" charset="-122"/>
              </a:rPr>
              <a:t>恒定足够时间，至</a:t>
            </a:r>
            <a:r>
              <a:rPr lang="en-US" altLang="zh-CN" sz="800">
                <a:latin typeface="宋体" panose="02010600030101010101" pitchFamily="2" charset="-122"/>
              </a:rPr>
              <a:t>LED</a:t>
            </a:r>
            <a:r>
              <a:rPr lang="zh-CN" altLang="en-US" sz="800">
                <a:latin typeface="宋体" panose="02010600030101010101" pitchFamily="2" charset="-122"/>
              </a:rPr>
              <a:t>工作热平衡，此时</a:t>
            </a:r>
            <a:r>
              <a:rPr lang="en-US" altLang="zh-CN" sz="800">
                <a:latin typeface="宋体" panose="02010600030101010101" pitchFamily="2" charset="-122"/>
              </a:rPr>
              <a:t>V</a:t>
            </a:r>
            <a:r>
              <a:rPr lang="en-US" altLang="zh-CN" sz="800" baseline="-30000">
                <a:latin typeface="宋体" panose="02010600030101010101" pitchFamily="2" charset="-122"/>
              </a:rPr>
              <a:t>f</a:t>
            </a:r>
            <a:r>
              <a:rPr lang="zh-CN" altLang="en-US" sz="800">
                <a:latin typeface="宋体" panose="02010600030101010101" pitchFamily="2" charset="-122"/>
              </a:rPr>
              <a:t>达至稳定，记录</a:t>
            </a:r>
            <a:r>
              <a:rPr lang="en-US" altLang="zh-CN" sz="800">
                <a:latin typeface="宋体" panose="02010600030101010101" pitchFamily="2" charset="-122"/>
              </a:rPr>
              <a:t>I</a:t>
            </a:r>
            <a:r>
              <a:rPr lang="en-US" altLang="zh-CN" sz="800" baseline="-30000">
                <a:latin typeface="宋体" panose="02010600030101010101" pitchFamily="2" charset="-122"/>
              </a:rPr>
              <a:t>f</a:t>
            </a:r>
            <a:r>
              <a:rPr lang="zh-CN" altLang="en-US" sz="800">
                <a:latin typeface="宋体" panose="02010600030101010101" pitchFamily="2" charset="-122"/>
              </a:rPr>
              <a:t>、</a:t>
            </a:r>
            <a:r>
              <a:rPr lang="en-US" altLang="zh-CN" sz="800">
                <a:latin typeface="宋体" panose="02010600030101010101" pitchFamily="2" charset="-122"/>
              </a:rPr>
              <a:t>V</a:t>
            </a:r>
            <a:r>
              <a:rPr lang="en-US" altLang="zh-CN" sz="800" baseline="-30000">
                <a:latin typeface="宋体" panose="02010600030101010101" pitchFamily="2" charset="-122"/>
              </a:rPr>
              <a:t>f</a:t>
            </a:r>
            <a:r>
              <a:rPr lang="zh-CN" altLang="en-US" sz="800">
                <a:latin typeface="宋体" panose="02010600030101010101" pitchFamily="2" charset="-122"/>
              </a:rPr>
              <a:t>；</a:t>
            </a:r>
            <a:endParaRPr lang="zh-CN" altLang="en-US" sz="800">
              <a:latin typeface="宋体" panose="02010600030101010101" pitchFamily="2" charset="-122"/>
            </a:endParaRPr>
          </a:p>
          <a:p>
            <a:pPr defTabSz="347980">
              <a:spcBef>
                <a:spcPct val="50000"/>
              </a:spcBef>
            </a:pPr>
            <a:endParaRPr lang="zh-CN" altLang="en-US" sz="200">
              <a:latin typeface="宋体" panose="02010600030101010101" pitchFamily="2" charset="-122"/>
            </a:endParaRPr>
          </a:p>
          <a:p>
            <a:pPr defTabSz="347980">
              <a:spcBef>
                <a:spcPct val="50000"/>
              </a:spcBef>
            </a:pPr>
            <a:r>
              <a:rPr lang="en-US" altLang="zh-CN" sz="800">
                <a:latin typeface="宋体" panose="02010600030101010101" pitchFamily="2" charset="-122"/>
              </a:rPr>
              <a:t>③</a:t>
            </a:r>
            <a:r>
              <a:rPr lang="zh-CN" altLang="en-US" sz="800">
                <a:latin typeface="宋体" panose="02010600030101010101" pitchFamily="2" charset="-122"/>
              </a:rPr>
              <a:t>测量</a:t>
            </a:r>
            <a:r>
              <a:rPr lang="en-US" altLang="zh-CN" sz="800">
                <a:latin typeface="宋体" panose="02010600030101010101" pitchFamily="2" charset="-122"/>
              </a:rPr>
              <a:t>LED</a:t>
            </a:r>
            <a:r>
              <a:rPr lang="zh-CN" altLang="en-US" sz="800">
                <a:latin typeface="宋体" panose="02010600030101010101" pitchFamily="2" charset="-122"/>
              </a:rPr>
              <a:t>热沉温度</a:t>
            </a:r>
            <a:r>
              <a:rPr lang="en-US" altLang="zh-CN" sz="800">
                <a:latin typeface="宋体" panose="02010600030101010101" pitchFamily="2" charset="-122"/>
              </a:rPr>
              <a:t>T</a:t>
            </a:r>
            <a:r>
              <a:rPr lang="en-US" altLang="zh-CN" sz="800" baseline="-30000">
                <a:latin typeface="宋体" panose="02010600030101010101" pitchFamily="2" charset="-122"/>
              </a:rPr>
              <a:t>s</a:t>
            </a:r>
            <a:r>
              <a:rPr lang="en-US" altLang="zh-CN" sz="800">
                <a:latin typeface="宋体" panose="02010600030101010101" pitchFamily="2" charset="-122"/>
              </a:rPr>
              <a:t>(</a:t>
            </a:r>
            <a:r>
              <a:rPr lang="zh-CN" altLang="en-US" sz="800">
                <a:latin typeface="宋体" panose="02010600030101010101" pitchFamily="2" charset="-122"/>
              </a:rPr>
              <a:t>取最高点</a:t>
            </a:r>
            <a:r>
              <a:rPr lang="en-US" altLang="zh-CN" sz="800">
                <a:latin typeface="宋体" panose="02010600030101010101" pitchFamily="2" charset="-122"/>
              </a:rPr>
              <a:t>)</a:t>
            </a:r>
            <a:r>
              <a:rPr lang="zh-CN" altLang="en-US" sz="800">
                <a:latin typeface="宋体" panose="02010600030101010101" pitchFamily="2" charset="-122"/>
              </a:rPr>
              <a:t>；</a:t>
            </a:r>
            <a:endParaRPr lang="zh-CN" altLang="en-US" sz="800">
              <a:latin typeface="宋体" panose="02010600030101010101" pitchFamily="2" charset="-122"/>
            </a:endParaRPr>
          </a:p>
          <a:p>
            <a:pPr defTabSz="347980">
              <a:spcBef>
                <a:spcPct val="50000"/>
              </a:spcBef>
            </a:pPr>
            <a:endParaRPr lang="zh-CN" altLang="en-US" sz="200">
              <a:latin typeface="宋体" panose="02010600030101010101" pitchFamily="2" charset="-122"/>
            </a:endParaRPr>
          </a:p>
          <a:p>
            <a:pPr defTabSz="347980">
              <a:spcBef>
                <a:spcPct val="50000"/>
              </a:spcBef>
            </a:pPr>
            <a:r>
              <a:rPr lang="en-US" altLang="zh-CN" sz="800">
                <a:latin typeface="宋体" panose="02010600030101010101" pitchFamily="2" charset="-122"/>
              </a:rPr>
              <a:t>④</a:t>
            </a:r>
            <a:r>
              <a:rPr lang="zh-CN" altLang="en-US" sz="800">
                <a:latin typeface="宋体" panose="02010600030101010101" pitchFamily="2" charset="-122"/>
              </a:rPr>
              <a:t>切断输入电功率的电源，立即（</a:t>
            </a:r>
            <a:r>
              <a:rPr lang="en-US" altLang="zh-CN" sz="800">
                <a:latin typeface="宋体" panose="02010600030101010101" pitchFamily="2" charset="-122"/>
              </a:rPr>
              <a:t>&lt;10ms</a:t>
            </a:r>
            <a:r>
              <a:rPr lang="zh-CN" altLang="en-US" sz="800">
                <a:latin typeface="宋体" panose="02010600030101010101" pitchFamily="2" charset="-122"/>
              </a:rPr>
              <a:t>）进行（</a:t>
            </a:r>
            <a:r>
              <a:rPr lang="en-US" altLang="zh-CN" sz="800">
                <a:latin typeface="宋体" panose="02010600030101010101" pitchFamily="2" charset="-122"/>
              </a:rPr>
              <a:t>1</a:t>
            </a:r>
            <a:r>
              <a:rPr lang="zh-CN" altLang="en-US" sz="800">
                <a:latin typeface="宋体" panose="02010600030101010101" pitchFamily="2" charset="-122"/>
              </a:rPr>
              <a:t>）之</a:t>
            </a:r>
            <a:r>
              <a:rPr lang="en-US" altLang="zh-CN" sz="800">
                <a:latin typeface="宋体" panose="02010600030101010101" pitchFamily="2" charset="-122"/>
                <a:cs typeface="Times New Roman" panose="02020603050405020304" charset="0"/>
              </a:rPr>
              <a:t>②</a:t>
            </a:r>
            <a:r>
              <a:rPr lang="zh-CN" altLang="en-US" sz="800">
                <a:latin typeface="宋体" panose="02010600030101010101" pitchFamily="2" charset="-122"/>
                <a:cs typeface="Times New Roman" panose="02020603050405020304" charset="0"/>
              </a:rPr>
              <a:t>步骤，测量</a:t>
            </a:r>
            <a:r>
              <a:rPr lang="en-US" altLang="zh-CN" sz="800">
                <a:latin typeface="宋体" panose="02010600030101010101" pitchFamily="2" charset="-122"/>
              </a:rPr>
              <a:t>V</a:t>
            </a:r>
            <a:r>
              <a:rPr lang="en-US" altLang="zh-CN" sz="800" baseline="-30000">
                <a:latin typeface="宋体" panose="02010600030101010101" pitchFamily="2" charset="-122"/>
              </a:rPr>
              <a:t>f3</a:t>
            </a:r>
            <a:r>
              <a:rPr lang="zh-CN" altLang="en-US" sz="800">
                <a:latin typeface="宋体" panose="02010600030101010101" pitchFamily="2" charset="-122"/>
              </a:rPr>
              <a:t>。</a:t>
            </a:r>
            <a:endParaRPr lang="zh-CN" altLang="en-US" sz="800">
              <a:latin typeface="宋体" panose="02010600030101010101" pitchFamily="2"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12" name="矩形 2311"/>
          <p:cNvSpPr/>
          <p:nvPr/>
        </p:nvSpPr>
        <p:spPr>
          <a:xfrm>
            <a:off x="485775" y="266700"/>
            <a:ext cx="2571750" cy="177800"/>
          </a:xfrm>
          <a:prstGeom prst="rect">
            <a:avLst/>
          </a:prstGeom>
          <a:noFill/>
          <a:ln w="9525">
            <a:noFill/>
          </a:ln>
        </p:spPr>
        <p:txBody>
          <a:bodyPr lIns="34829" tIns="17415" rIns="34829" bIns="17415">
            <a:spAutoFit/>
          </a:bodyPr>
          <a:p>
            <a:pPr defTabSz="347980">
              <a:spcBef>
                <a:spcPct val="50000"/>
              </a:spcBef>
            </a:pPr>
            <a:r>
              <a:rPr lang="zh-CN" altLang="en-US" sz="900"/>
              <a:t>（</a:t>
            </a:r>
            <a:r>
              <a:rPr lang="en-US" altLang="zh-CN" sz="900"/>
              <a:t>3</a:t>
            </a:r>
            <a:r>
              <a:rPr lang="zh-CN" altLang="en-US" sz="900"/>
              <a:t>）</a:t>
            </a:r>
            <a:r>
              <a:rPr lang="zh-CN" altLang="en-US" sz="900">
                <a:latin typeface="宋体" panose="02010600030101010101" pitchFamily="2" charset="-122"/>
              </a:rPr>
              <a:t>数据处理</a:t>
            </a:r>
            <a:r>
              <a:rPr lang="zh-CN" altLang="en-US" sz="900"/>
              <a:t> </a:t>
            </a:r>
            <a:endParaRPr lang="zh-CN" altLang="en-US" sz="900"/>
          </a:p>
        </p:txBody>
      </p:sp>
      <p:sp>
        <p:nvSpPr>
          <p:cNvPr id="2313" name="矩形 2312"/>
          <p:cNvSpPr/>
          <p:nvPr/>
        </p:nvSpPr>
        <p:spPr>
          <a:xfrm>
            <a:off x="485775" y="1897063"/>
            <a:ext cx="2657475" cy="509587"/>
          </a:xfrm>
          <a:prstGeom prst="rect">
            <a:avLst/>
          </a:prstGeom>
          <a:noFill/>
          <a:ln w="9525">
            <a:noFill/>
          </a:ln>
        </p:spPr>
        <p:txBody>
          <a:bodyPr lIns="34829" tIns="17415" rIns="34829" bIns="17415">
            <a:spAutoFit/>
          </a:bodyPr>
          <a:p>
            <a:pPr defTabSz="347980">
              <a:spcBef>
                <a:spcPct val="50000"/>
              </a:spcBef>
            </a:pPr>
            <a:r>
              <a:rPr lang="en-US" altLang="zh-CN" sz="1000"/>
              <a:t>3. </a:t>
            </a:r>
            <a:r>
              <a:rPr lang="en-US" altLang="zh-CN" sz="1000">
                <a:latin typeface="宋体" panose="02010600030101010101" pitchFamily="2" charset="-122"/>
              </a:rPr>
              <a:t>LED</a:t>
            </a:r>
            <a:r>
              <a:rPr lang="zh-CN" altLang="en-US" sz="1000">
                <a:latin typeface="宋体" panose="02010600030101010101" pitchFamily="2" charset="-122"/>
              </a:rPr>
              <a:t>的波长随结温的变化也有良好的线性关系：</a:t>
            </a:r>
            <a:r>
              <a:rPr lang="en-US" altLang="zh-CN" sz="1000">
                <a:latin typeface="宋体" panose="02010600030101010101" pitchFamily="2" charset="-122"/>
              </a:rPr>
              <a:t>Δλ</a:t>
            </a:r>
            <a:r>
              <a:rPr lang="en-US" altLang="zh-CN" sz="1000" b="1">
                <a:latin typeface="宋体" panose="02010600030101010101" pitchFamily="2" charset="-122"/>
              </a:rPr>
              <a:t>=</a:t>
            </a:r>
            <a:r>
              <a:rPr lang="en-US" altLang="zh-CN" sz="1000">
                <a:latin typeface="宋体" panose="02010600030101010101" pitchFamily="2" charset="-122"/>
              </a:rPr>
              <a:t> </a:t>
            </a:r>
            <a:r>
              <a:rPr lang="en-US" altLang="zh-CN" sz="1000" b="1">
                <a:latin typeface="宋体" panose="02010600030101010101" pitchFamily="2" charset="-122"/>
              </a:rPr>
              <a:t>k</a:t>
            </a:r>
            <a:r>
              <a:rPr lang="en-US" altLang="zh-CN" sz="1000">
                <a:latin typeface="宋体" panose="02010600030101010101" pitchFamily="2" charset="-122"/>
              </a:rPr>
              <a:t>ΔT</a:t>
            </a:r>
            <a:r>
              <a:rPr lang="en-US" altLang="zh-CN" sz="1000" baseline="-30000">
                <a:latin typeface="宋体" panose="02010600030101010101" pitchFamily="2" charset="-122"/>
              </a:rPr>
              <a:t>j</a:t>
            </a:r>
            <a:r>
              <a:rPr lang="zh-CN" altLang="en-US" sz="1000">
                <a:latin typeface="宋体" panose="02010600030101010101" pitchFamily="2" charset="-122"/>
              </a:rPr>
              <a:t>，可以用类似的手段通过波长漂移法测量热阻，但难度较电压法稍大。</a:t>
            </a:r>
            <a:r>
              <a:rPr lang="zh-CN" altLang="en-US" sz="1100">
                <a:latin typeface="宋体" panose="02010600030101010101" pitchFamily="2" charset="-122"/>
              </a:rPr>
              <a:t> </a:t>
            </a:r>
            <a:endParaRPr lang="zh-CN" altLang="en-US" sz="1100">
              <a:latin typeface="宋体" panose="02010600030101010101" pitchFamily="2" charset="-122"/>
            </a:endParaRPr>
          </a:p>
        </p:txBody>
      </p:sp>
      <p:graphicFrame>
        <p:nvGraphicFramePr>
          <p:cNvPr id="2314" name="对象 2313"/>
          <p:cNvGraphicFramePr>
            <a:graphicFrameLocks noChangeAspect="1"/>
          </p:cNvGraphicFramePr>
          <p:nvPr/>
        </p:nvGraphicFramePr>
        <p:xfrm>
          <a:off x="990600" y="457200"/>
          <a:ext cx="1157288" cy="1581150"/>
        </p:xfrm>
        <a:graphic>
          <a:graphicData uri="http://schemas.openxmlformats.org/presentationml/2006/ole">
            <mc:AlternateContent xmlns:mc="http://schemas.openxmlformats.org/markup-compatibility/2006">
              <mc:Choice xmlns:v="urn:schemas-microsoft-com:vml" Requires="v">
                <p:oleObj spid="_x0000_s3100" name="" r:id="rId1" imgW="1169035" imgH="753110" progId="Word.Document.8">
                  <p:embed/>
                </p:oleObj>
              </mc:Choice>
              <mc:Fallback>
                <p:oleObj name="" r:id="rId1" imgW="1169035" imgH="753110" progId="Word.Document.8">
                  <p:embed/>
                  <p:pic>
                    <p:nvPicPr>
                      <p:cNvPr id="0" name="图片 3099"/>
                      <p:cNvPicPr/>
                      <p:nvPr/>
                    </p:nvPicPr>
                    <p:blipFill>
                      <a:blip r:embed="rId2"/>
                      <a:stretch>
                        <a:fillRect/>
                      </a:stretch>
                    </p:blipFill>
                    <p:spPr>
                      <a:xfrm>
                        <a:off x="990600" y="457200"/>
                        <a:ext cx="1157288" cy="1581150"/>
                      </a:xfrm>
                      <a:prstGeom prst="rect">
                        <a:avLst/>
                      </a:prstGeom>
                      <a:noFill/>
                      <a:ln w="38100">
                        <a:noFill/>
                        <a:miter/>
                      </a:ln>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17" name="矩形 2316"/>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五、</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的结温</a:t>
            </a:r>
            <a:r>
              <a:rPr lang="en-US" altLang="zh-CN" sz="1400">
                <a:latin typeface="Times New Roman" panose="02020603050405020304" charset="0"/>
                <a:cs typeface="Times New Roman" panose="02020603050405020304" charset="0"/>
              </a:rPr>
              <a:t>T</a:t>
            </a:r>
            <a:r>
              <a:rPr lang="en-US" altLang="zh-CN" sz="1400" baseline="-25000">
                <a:latin typeface="Times New Roman" panose="02020603050405020304" charset="0"/>
                <a:cs typeface="Times New Roman" panose="02020603050405020304" charset="0"/>
              </a:rPr>
              <a:t>j</a:t>
            </a:r>
            <a:r>
              <a:rPr lang="en-US" altLang="zh-CN" sz="1400"/>
              <a:t> </a:t>
            </a:r>
            <a:endParaRPr lang="en-US" altLang="zh-CN" sz="1400"/>
          </a:p>
        </p:txBody>
      </p:sp>
      <p:sp>
        <p:nvSpPr>
          <p:cNvPr id="2318" name="矩形 2317"/>
          <p:cNvSpPr/>
          <p:nvPr/>
        </p:nvSpPr>
        <p:spPr>
          <a:xfrm>
            <a:off x="457200" y="533400"/>
            <a:ext cx="2314575" cy="201613"/>
          </a:xfrm>
          <a:prstGeom prst="rect">
            <a:avLst/>
          </a:prstGeom>
          <a:noFill/>
          <a:ln w="9525">
            <a:noFill/>
          </a:ln>
        </p:spPr>
        <p:txBody>
          <a:bodyPr lIns="34829" tIns="17415" rIns="34829" bIns="17415">
            <a:spAutoFit/>
          </a:bodyPr>
          <a:p>
            <a:pPr defTabSz="347980">
              <a:spcBef>
                <a:spcPct val="50000"/>
              </a:spcBef>
            </a:pPr>
            <a:r>
              <a:rPr lang="en-US" altLang="zh-CN" sz="1100"/>
              <a:t>1.</a:t>
            </a:r>
            <a:r>
              <a:rPr lang="zh-CN" altLang="en-US" sz="1100">
                <a:latin typeface="宋体" panose="02010600030101010101" pitchFamily="2" charset="-122"/>
              </a:rPr>
              <a:t>常用的结温测算方法  </a:t>
            </a:r>
            <a:endParaRPr lang="zh-CN" altLang="en-US" sz="1100">
              <a:latin typeface="宋体" panose="02010600030101010101" pitchFamily="2" charset="-122"/>
            </a:endParaRPr>
          </a:p>
        </p:txBody>
      </p:sp>
      <p:sp>
        <p:nvSpPr>
          <p:cNvPr id="2319" name="矩形 2318"/>
          <p:cNvSpPr/>
          <p:nvPr/>
        </p:nvSpPr>
        <p:spPr>
          <a:xfrm>
            <a:off x="457200" y="800100"/>
            <a:ext cx="2771775" cy="307975"/>
          </a:xfrm>
          <a:prstGeom prst="rect">
            <a:avLst/>
          </a:prstGeom>
          <a:noFill/>
          <a:ln w="9525">
            <a:noFill/>
          </a:ln>
        </p:spPr>
        <p:txBody>
          <a:bodyPr lIns="34829" tIns="17415" rIns="34829" bIns="17415">
            <a:spAutoFit/>
          </a:bodyPr>
          <a:p>
            <a:pPr defTabSz="347980">
              <a:spcBef>
                <a:spcPct val="50000"/>
              </a:spcBef>
            </a:pPr>
            <a:r>
              <a:rPr lang="en-US" altLang="zh-CN" sz="900">
                <a:latin typeface="Times New Roman" panose="02020603050405020304" charset="0"/>
              </a:rPr>
              <a:t>        </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的结温</a:t>
            </a:r>
            <a:r>
              <a:rPr lang="en-US" altLang="zh-CN" sz="900">
                <a:latin typeface="Times New Roman" panose="02020603050405020304" charset="0"/>
                <a:cs typeface="Times New Roman" panose="02020603050405020304" charset="0"/>
              </a:rPr>
              <a:t>T</a:t>
            </a:r>
            <a:r>
              <a:rPr lang="en-US" altLang="zh-CN" sz="900" baseline="-25000">
                <a:latin typeface="Times New Roman" panose="02020603050405020304" charset="0"/>
                <a:cs typeface="Times New Roman" panose="02020603050405020304" charset="0"/>
              </a:rPr>
              <a:t>J</a:t>
            </a:r>
            <a:r>
              <a:rPr lang="zh-CN" altLang="en-US" sz="900">
                <a:latin typeface="宋体" panose="02010600030101010101" pitchFamily="2" charset="-122"/>
              </a:rPr>
              <a:t>无法直接测量，只能通过间接的方式进行测量估算。</a:t>
            </a:r>
            <a:r>
              <a:rPr lang="zh-CN" altLang="en-US" sz="600"/>
              <a:t> </a:t>
            </a:r>
            <a:endParaRPr lang="zh-CN" altLang="en-US" sz="600"/>
          </a:p>
        </p:txBody>
      </p:sp>
      <p:sp>
        <p:nvSpPr>
          <p:cNvPr id="2320" name="矩形 2319"/>
          <p:cNvSpPr/>
          <p:nvPr/>
        </p:nvSpPr>
        <p:spPr>
          <a:xfrm>
            <a:off x="571500" y="1214438"/>
            <a:ext cx="2114550" cy="177800"/>
          </a:xfrm>
          <a:prstGeom prst="rect">
            <a:avLst/>
          </a:prstGeom>
          <a:noFill/>
          <a:ln w="9525">
            <a:noFill/>
          </a:ln>
        </p:spPr>
        <p:txBody>
          <a:bodyPr lIns="34829" tIns="17415" rIns="34829" bIns="17415">
            <a:spAutoFit/>
          </a:bodyPr>
          <a:p>
            <a:pPr defTabSz="347980">
              <a:spcBef>
                <a:spcPct val="50000"/>
              </a:spcBef>
            </a:pPr>
            <a:r>
              <a:rPr lang="zh-CN" altLang="en-US" sz="900">
                <a:latin typeface="宋体" panose="02010600030101010101" pitchFamily="2" charset="-122"/>
              </a:rPr>
              <a:t>（</a:t>
            </a:r>
            <a:r>
              <a:rPr lang="en-US" altLang="zh-CN" sz="900">
                <a:latin typeface="宋体" panose="02010600030101010101" pitchFamily="2" charset="-122"/>
              </a:rPr>
              <a:t>1</a:t>
            </a:r>
            <a:r>
              <a:rPr lang="zh-CN" altLang="en-US" sz="900">
                <a:latin typeface="宋体" panose="02010600030101010101" pitchFamily="2" charset="-122"/>
              </a:rPr>
              <a:t>）热影像法</a:t>
            </a:r>
            <a:r>
              <a:rPr lang="zh-CN" altLang="en-US" sz="900"/>
              <a:t> </a:t>
            </a:r>
            <a:endParaRPr lang="zh-CN" altLang="en-US" sz="900"/>
          </a:p>
        </p:txBody>
      </p:sp>
      <p:sp>
        <p:nvSpPr>
          <p:cNvPr id="2321" name="矩形 2320"/>
          <p:cNvSpPr/>
          <p:nvPr/>
        </p:nvSpPr>
        <p:spPr>
          <a:xfrm>
            <a:off x="714375" y="1481138"/>
            <a:ext cx="2562225" cy="307975"/>
          </a:xfrm>
          <a:prstGeom prst="rect">
            <a:avLst/>
          </a:prstGeom>
          <a:noFill/>
          <a:ln w="9525">
            <a:noFill/>
          </a:ln>
        </p:spPr>
        <p:txBody>
          <a:bodyPr lIns="34829" tIns="17415" rIns="34829" bIns="17415">
            <a:spAutoFit/>
          </a:bodyPr>
          <a:p>
            <a:pPr defTabSz="347980">
              <a:spcBef>
                <a:spcPct val="50000"/>
              </a:spcBef>
            </a:pPr>
            <a:r>
              <a:rPr lang="zh-CN" altLang="en-US" sz="900">
                <a:latin typeface="宋体" panose="02010600030101010101" pitchFamily="2" charset="-122"/>
              </a:rPr>
              <a:t>用精密热影像仪聚焦</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芯片</a:t>
            </a:r>
            <a:r>
              <a:rPr lang="en-US" altLang="zh-CN" sz="900">
                <a:latin typeface="Times New Roman" panose="02020603050405020304" charset="0"/>
                <a:cs typeface="Times New Roman" panose="02020603050405020304" charset="0"/>
              </a:rPr>
              <a:t>PN</a:t>
            </a:r>
            <a:r>
              <a:rPr lang="zh-CN" altLang="en-US" sz="900">
                <a:latin typeface="宋体" panose="02010600030101010101" pitchFamily="2" charset="-122"/>
              </a:rPr>
              <a:t>结层面，拍摄热影像，对应出</a:t>
            </a:r>
            <a:r>
              <a:rPr lang="en-US" altLang="zh-CN" sz="900">
                <a:latin typeface="Times New Roman" panose="02020603050405020304" charset="0"/>
                <a:cs typeface="Times New Roman" panose="02020603050405020304" charset="0"/>
              </a:rPr>
              <a:t>T</a:t>
            </a:r>
            <a:r>
              <a:rPr lang="en-US" altLang="zh-CN" sz="900" baseline="-25000">
                <a:latin typeface="Times New Roman" panose="02020603050405020304" charset="0"/>
                <a:cs typeface="Times New Roman" panose="02020603050405020304" charset="0"/>
              </a:rPr>
              <a:t>j</a:t>
            </a:r>
            <a:r>
              <a:rPr lang="zh-CN" altLang="en-US" sz="600">
                <a:latin typeface="宋体" panose="02010600030101010101" pitchFamily="2" charset="-122"/>
              </a:rPr>
              <a:t>。</a:t>
            </a:r>
            <a:r>
              <a:rPr lang="zh-CN" altLang="en-US" sz="600"/>
              <a:t> </a:t>
            </a:r>
            <a:endParaRPr lang="zh-CN" altLang="en-US" sz="600"/>
          </a:p>
        </p:txBody>
      </p:sp>
      <p:sp>
        <p:nvSpPr>
          <p:cNvPr id="2322" name="矩形 2321"/>
          <p:cNvSpPr/>
          <p:nvPr/>
        </p:nvSpPr>
        <p:spPr>
          <a:xfrm>
            <a:off x="600075" y="1866900"/>
            <a:ext cx="2114550" cy="177800"/>
          </a:xfrm>
          <a:prstGeom prst="rect">
            <a:avLst/>
          </a:prstGeom>
          <a:noFill/>
          <a:ln w="9525">
            <a:noFill/>
          </a:ln>
        </p:spPr>
        <p:txBody>
          <a:bodyPr lIns="34829" tIns="17415" rIns="34829" bIns="17415">
            <a:spAutoFit/>
          </a:bodyPr>
          <a:p>
            <a:pPr defTabSz="347980">
              <a:spcBef>
                <a:spcPct val="50000"/>
              </a:spcBef>
            </a:pPr>
            <a:r>
              <a:rPr lang="zh-CN" altLang="en-US" sz="900">
                <a:latin typeface="宋体" panose="02010600030101010101" pitchFamily="2" charset="-122"/>
              </a:rPr>
              <a:t>（</a:t>
            </a:r>
            <a:r>
              <a:rPr lang="en-US" altLang="zh-CN" sz="900">
                <a:latin typeface="宋体" panose="02010600030101010101" pitchFamily="2" charset="-122"/>
              </a:rPr>
              <a:t>2</a:t>
            </a:r>
            <a:r>
              <a:rPr lang="zh-CN" altLang="en-US" sz="900">
                <a:latin typeface="宋体" panose="02010600030101010101" pitchFamily="2" charset="-122"/>
              </a:rPr>
              <a:t>）热阻测量法 </a:t>
            </a:r>
            <a:endParaRPr lang="zh-CN" altLang="en-US" sz="900">
              <a:latin typeface="宋体" panose="02010600030101010101" pitchFamily="2" charset="-122"/>
            </a:endParaRPr>
          </a:p>
        </p:txBody>
      </p:sp>
      <p:sp>
        <p:nvSpPr>
          <p:cNvPr id="2323" name="矩形 2322"/>
          <p:cNvSpPr/>
          <p:nvPr/>
        </p:nvSpPr>
        <p:spPr>
          <a:xfrm>
            <a:off x="971550" y="2074863"/>
            <a:ext cx="1514475" cy="171450"/>
          </a:xfrm>
          <a:prstGeom prst="rect">
            <a:avLst/>
          </a:prstGeom>
          <a:noFill/>
          <a:ln w="9525">
            <a:noFill/>
          </a:ln>
        </p:spPr>
        <p:txBody>
          <a:bodyPr lIns="34829" tIns="17415" rIns="34829" bIns="17415">
            <a:spAutoFit/>
          </a:bodyPr>
          <a:p>
            <a:pPr algn="ctr" defTabSz="347980">
              <a:spcBef>
                <a:spcPct val="50000"/>
              </a:spcBef>
            </a:pP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a:t>
            </a:r>
            <a:r>
              <a:rPr lang="en-US" altLang="zh-CN" sz="900" b="1">
                <a:latin typeface="Times New Roman" panose="02020603050405020304" charset="0"/>
                <a:cs typeface="Times New Roman" panose="02020603050405020304" charset="0"/>
              </a:rPr>
              <a:t>= T</a:t>
            </a:r>
            <a:r>
              <a:rPr lang="en-US" altLang="zh-CN" sz="900" b="1" baseline="-30000">
                <a:latin typeface="Times New Roman" panose="02020603050405020304" charset="0"/>
                <a:cs typeface="Times New Roman" panose="02020603050405020304" charset="0"/>
              </a:rPr>
              <a:t>a</a:t>
            </a:r>
            <a:r>
              <a:rPr lang="en-US" altLang="zh-CN" sz="900" b="1">
                <a:latin typeface="Times New Roman" panose="02020603050405020304" charset="0"/>
                <a:cs typeface="Times New Roman" panose="02020603050405020304" charset="0"/>
              </a:rPr>
              <a:t>+R</a:t>
            </a:r>
            <a:r>
              <a:rPr lang="en-US" altLang="zh-CN" sz="900" b="1" baseline="-30000">
                <a:latin typeface="Times New Roman" panose="02020603050405020304" charset="0"/>
                <a:cs typeface="Times New Roman" panose="02020603050405020304" charset="0"/>
              </a:rPr>
              <a:t>thja</a:t>
            </a:r>
            <a:r>
              <a:rPr lang="en-US" altLang="zh-CN" sz="900" b="1">
                <a:latin typeface="Times New Roman" panose="02020603050405020304" charset="0"/>
                <a:cs typeface="Times New Roman" panose="02020603050405020304" charset="0"/>
              </a:rPr>
              <a:t>P</a:t>
            </a:r>
            <a:r>
              <a:rPr lang="en-US" altLang="zh-CN" sz="900" b="1" baseline="-30000">
                <a:latin typeface="Times New Roman" panose="02020603050405020304" charset="0"/>
                <a:cs typeface="Times New Roman" panose="02020603050405020304" charset="0"/>
              </a:rPr>
              <a:t>d</a:t>
            </a:r>
            <a:r>
              <a:rPr lang="en-US" altLang="zh-CN" sz="600"/>
              <a:t> </a:t>
            </a:r>
            <a:endParaRPr lang="en-US" altLang="zh-CN" sz="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26" name="矩形 2325"/>
          <p:cNvSpPr/>
          <p:nvPr/>
        </p:nvSpPr>
        <p:spPr>
          <a:xfrm>
            <a:off x="457200" y="296863"/>
            <a:ext cx="2428875" cy="201612"/>
          </a:xfrm>
          <a:prstGeom prst="rect">
            <a:avLst/>
          </a:prstGeom>
          <a:noFill/>
          <a:ln w="9525">
            <a:noFill/>
          </a:ln>
        </p:spPr>
        <p:txBody>
          <a:bodyPr lIns="34829" tIns="17415" rIns="34829" bIns="17415">
            <a:spAutoFit/>
          </a:bodyPr>
          <a:p>
            <a:pPr defTabSz="347980">
              <a:spcBef>
                <a:spcPct val="50000"/>
              </a:spcBef>
            </a:pPr>
            <a:r>
              <a:rPr lang="en-US" altLang="zh-CN" sz="1100"/>
              <a:t>2.</a:t>
            </a:r>
            <a:r>
              <a:rPr lang="en-US" altLang="zh-CN" sz="1100">
                <a:latin typeface="宋体" panose="02010600030101010101" pitchFamily="2" charset="-122"/>
              </a:rPr>
              <a:t>LED</a:t>
            </a:r>
            <a:r>
              <a:rPr lang="zh-CN" altLang="en-US" sz="1100">
                <a:latin typeface="宋体" panose="02010600030101010101" pitchFamily="2" charset="-122"/>
              </a:rPr>
              <a:t>的最大额定结温</a:t>
            </a:r>
            <a:r>
              <a:rPr lang="en-US" altLang="zh-CN" sz="1100">
                <a:latin typeface="宋体" panose="02010600030101010101" pitchFamily="2" charset="-122"/>
              </a:rPr>
              <a:t>T</a:t>
            </a:r>
            <a:r>
              <a:rPr lang="en-US" altLang="zh-CN" sz="1100" baseline="-25000">
                <a:latin typeface="宋体" panose="02010600030101010101" pitchFamily="2" charset="-122"/>
              </a:rPr>
              <a:t>jmax</a:t>
            </a:r>
            <a:r>
              <a:rPr lang="zh-CN" altLang="en-US" sz="1100">
                <a:latin typeface="宋体" panose="02010600030101010101" pitchFamily="2" charset="-122"/>
              </a:rPr>
              <a:t>： </a:t>
            </a:r>
            <a:endParaRPr lang="zh-CN" altLang="en-US" sz="1100">
              <a:latin typeface="宋体" panose="02010600030101010101" pitchFamily="2" charset="-122"/>
            </a:endParaRPr>
          </a:p>
        </p:txBody>
      </p:sp>
      <p:sp>
        <p:nvSpPr>
          <p:cNvPr id="2327" name="矩形 2326"/>
          <p:cNvSpPr/>
          <p:nvPr/>
        </p:nvSpPr>
        <p:spPr>
          <a:xfrm>
            <a:off x="609600" y="2209800"/>
            <a:ext cx="2514600" cy="141288"/>
          </a:xfrm>
          <a:prstGeom prst="rect">
            <a:avLst/>
          </a:prstGeom>
          <a:noFill/>
          <a:ln w="9525">
            <a:noFill/>
          </a:ln>
        </p:spPr>
        <p:txBody>
          <a:bodyPr lIns="34829" tIns="17415" rIns="34829" bIns="17415">
            <a:spAutoFit/>
          </a:bodyPr>
          <a:p>
            <a:pPr defTabSz="347980">
              <a:spcBef>
                <a:spcPct val="50000"/>
              </a:spcBef>
            </a:pPr>
            <a:r>
              <a:rPr lang="zh-CN" altLang="en-US" sz="700">
                <a:latin typeface="Times New Roman" panose="02020603050405020304" charset="0"/>
                <a:cs typeface="Times New Roman" panose="02020603050405020304" charset="0"/>
              </a:rPr>
              <a:t>（</a:t>
            </a:r>
            <a:r>
              <a:rPr lang="zh-CN" altLang="en-US" sz="700">
                <a:latin typeface="Times New Roman" panose="02020603050405020304" charset="0"/>
              </a:rPr>
              <a:t>常见大功率</a:t>
            </a:r>
            <a:r>
              <a:rPr lang="en-US" altLang="zh-CN" sz="700">
                <a:latin typeface="Times New Roman" panose="02020603050405020304" charset="0"/>
              </a:rPr>
              <a:t>LED</a:t>
            </a:r>
            <a:r>
              <a:rPr lang="zh-CN" altLang="en-US" sz="700">
                <a:latin typeface="Times New Roman" panose="02020603050405020304" charset="0"/>
              </a:rPr>
              <a:t>的最大额定结温</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120</a:t>
            </a:r>
            <a:r>
              <a:rPr lang="en-US" altLang="zh-CN" sz="700">
                <a:latin typeface="宋体" panose="02010600030101010101" pitchFamily="2" charset="-122"/>
              </a:rPr>
              <a:t>℃</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Luxeon K2</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185</a:t>
            </a:r>
            <a:r>
              <a:rPr lang="en-US" altLang="zh-CN" sz="700">
                <a:latin typeface="宋体" panose="02010600030101010101" pitchFamily="2" charset="-122"/>
              </a:rPr>
              <a:t>℃</a:t>
            </a:r>
            <a:r>
              <a:rPr lang="zh-CN" altLang="en-US" sz="700">
                <a:latin typeface="宋体" panose="02010600030101010101" pitchFamily="2" charset="-122"/>
              </a:rPr>
              <a:t>）</a:t>
            </a:r>
            <a:endParaRPr lang="zh-CN" altLang="en-US" sz="700"/>
          </a:p>
        </p:txBody>
      </p:sp>
      <p:sp>
        <p:nvSpPr>
          <p:cNvPr id="2328" name="矩形 2327"/>
          <p:cNvSpPr/>
          <p:nvPr/>
        </p:nvSpPr>
        <p:spPr>
          <a:xfrm>
            <a:off x="571500" y="919163"/>
            <a:ext cx="2628900" cy="171450"/>
          </a:xfrm>
          <a:prstGeom prst="rect">
            <a:avLst/>
          </a:prstGeom>
          <a:noFill/>
          <a:ln w="9525">
            <a:noFill/>
          </a:ln>
        </p:spPr>
        <p:txBody>
          <a:bodyPr lIns="34829" tIns="17415" rIns="34829" bIns="17415">
            <a:spAutoFit/>
          </a:bodyPr>
          <a:p>
            <a:pPr defTabSz="347980">
              <a:spcBef>
                <a:spcPct val="50000"/>
              </a:spcBef>
            </a:pPr>
            <a:r>
              <a:rPr lang="zh-CN" altLang="en-US" sz="900">
                <a:latin typeface="宋体" panose="02010600030101010101" pitchFamily="2" charset="-122"/>
              </a:rPr>
              <a:t>（</a:t>
            </a:r>
            <a:r>
              <a:rPr lang="en-US" altLang="zh-CN" sz="900">
                <a:latin typeface="宋体" panose="02010600030101010101" pitchFamily="2" charset="-122"/>
              </a:rPr>
              <a:t>1</a:t>
            </a:r>
            <a:r>
              <a:rPr lang="zh-CN" altLang="en-US" sz="900">
                <a:latin typeface="宋体" panose="02010600030101010101" pitchFamily="2" charset="-122"/>
              </a:rPr>
              <a:t>）应用中的环境温度</a:t>
            </a:r>
            <a:r>
              <a:rPr lang="en-US" altLang="zh-CN" sz="900">
                <a:latin typeface="宋体" panose="02010600030101010101" pitchFamily="2" charset="-122"/>
              </a:rPr>
              <a:t>T</a:t>
            </a:r>
            <a:r>
              <a:rPr lang="en-US" altLang="zh-CN" sz="900" baseline="-30000">
                <a:latin typeface="宋体" panose="02010600030101010101" pitchFamily="2" charset="-122"/>
              </a:rPr>
              <a:t>a</a:t>
            </a:r>
            <a:r>
              <a:rPr lang="zh-CN" altLang="en-US" sz="900">
                <a:latin typeface="宋体" panose="02010600030101010101" pitchFamily="2" charset="-122"/>
              </a:rPr>
              <a:t>应低于最大环境温度</a:t>
            </a:r>
            <a:r>
              <a:rPr lang="en-US" altLang="zh-CN" sz="900">
                <a:latin typeface="宋体" panose="02010600030101010101" pitchFamily="2" charset="-122"/>
              </a:rPr>
              <a:t>T</a:t>
            </a:r>
            <a:r>
              <a:rPr lang="en-US" altLang="zh-CN" sz="900" baseline="-30000">
                <a:latin typeface="宋体" panose="02010600030101010101" pitchFamily="2" charset="-122"/>
              </a:rPr>
              <a:t>amax</a:t>
            </a:r>
            <a:r>
              <a:rPr lang="en-US" altLang="zh-CN" sz="900">
                <a:latin typeface="宋体" panose="02010600030101010101" pitchFamily="2" charset="-122"/>
              </a:rPr>
              <a:t> </a:t>
            </a:r>
            <a:endParaRPr lang="en-US" altLang="zh-CN" sz="900">
              <a:latin typeface="宋体" panose="02010600030101010101" pitchFamily="2" charset="-122"/>
            </a:endParaRPr>
          </a:p>
        </p:txBody>
      </p:sp>
      <p:sp>
        <p:nvSpPr>
          <p:cNvPr id="2329" name="矩形 2328"/>
          <p:cNvSpPr/>
          <p:nvPr/>
        </p:nvSpPr>
        <p:spPr>
          <a:xfrm>
            <a:off x="990600" y="1143000"/>
            <a:ext cx="1685925" cy="171450"/>
          </a:xfrm>
          <a:prstGeom prst="rect">
            <a:avLst/>
          </a:prstGeom>
          <a:noFill/>
          <a:ln w="9525">
            <a:noFill/>
          </a:ln>
        </p:spPr>
        <p:txBody>
          <a:bodyPr lIns="34829" tIns="17415" rIns="34829" bIns="17415">
            <a:spAutoFit/>
          </a:bodyPr>
          <a:p>
            <a:pPr algn="ctr" defTabSz="347980">
              <a:spcBef>
                <a:spcPct val="50000"/>
              </a:spcBef>
            </a:pP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amax</a:t>
            </a:r>
            <a:r>
              <a:rPr lang="en-US" altLang="zh-CN" sz="900" b="1">
                <a:latin typeface="Times New Roman" panose="02020603050405020304" charset="0"/>
                <a:cs typeface="Times New Roman" panose="02020603050405020304" charset="0"/>
              </a:rPr>
              <a:t>= T</a:t>
            </a:r>
            <a:r>
              <a:rPr lang="en-US" altLang="zh-CN" sz="900" b="1" baseline="-30000">
                <a:latin typeface="Times New Roman" panose="02020603050405020304" charset="0"/>
                <a:cs typeface="Times New Roman" panose="02020603050405020304" charset="0"/>
              </a:rPr>
              <a:t>jmax</a:t>
            </a:r>
            <a:r>
              <a:rPr lang="en-US" altLang="zh-CN" sz="900" b="1">
                <a:latin typeface="Times New Roman" panose="02020603050405020304" charset="0"/>
                <a:cs typeface="Times New Roman" panose="02020603050405020304" charset="0"/>
              </a:rPr>
              <a:t>-R</a:t>
            </a:r>
            <a:r>
              <a:rPr lang="en-US" altLang="zh-CN" sz="900" b="1" baseline="-30000">
                <a:latin typeface="Times New Roman" panose="02020603050405020304" charset="0"/>
                <a:cs typeface="Times New Roman" panose="02020603050405020304" charset="0"/>
              </a:rPr>
              <a:t>thja</a:t>
            </a:r>
            <a:r>
              <a:rPr lang="en-US" altLang="zh-CN" sz="900" b="1">
                <a:latin typeface="Times New Roman" panose="02020603050405020304" charset="0"/>
                <a:cs typeface="Times New Roman" panose="02020603050405020304" charset="0"/>
              </a:rPr>
              <a:t>P</a:t>
            </a:r>
            <a:r>
              <a:rPr lang="en-US" altLang="zh-CN" sz="900" b="1" baseline="-30000">
                <a:latin typeface="Times New Roman" panose="02020603050405020304" charset="0"/>
                <a:cs typeface="Times New Roman" panose="02020603050405020304" charset="0"/>
              </a:rPr>
              <a:t>d</a:t>
            </a:r>
            <a:endParaRPr lang="en-US" altLang="zh-CN" sz="900"/>
          </a:p>
        </p:txBody>
      </p:sp>
      <p:sp>
        <p:nvSpPr>
          <p:cNvPr id="2330" name="矩形 2329"/>
          <p:cNvSpPr/>
          <p:nvPr/>
        </p:nvSpPr>
        <p:spPr>
          <a:xfrm>
            <a:off x="571500" y="1374775"/>
            <a:ext cx="2628900" cy="444500"/>
          </a:xfrm>
          <a:prstGeom prst="rect">
            <a:avLst/>
          </a:prstGeom>
          <a:noFill/>
          <a:ln w="9525">
            <a:noFill/>
          </a:ln>
        </p:spPr>
        <p:txBody>
          <a:bodyPr lIns="34829" tIns="17415" rIns="34829" bIns="17415">
            <a:spAutoFit/>
          </a:bodyPr>
          <a:p>
            <a:pPr defTabSz="347980">
              <a:spcBef>
                <a:spcPct val="50000"/>
              </a:spcBef>
            </a:pPr>
            <a:r>
              <a:rPr lang="zh-CN" altLang="en-US" sz="900">
                <a:latin typeface="宋体" panose="02010600030101010101" pitchFamily="2" charset="-122"/>
              </a:rPr>
              <a:t>（</a:t>
            </a:r>
            <a:r>
              <a:rPr lang="en-US" altLang="zh-CN" sz="900">
                <a:latin typeface="宋体" panose="02010600030101010101" pitchFamily="2" charset="-122"/>
              </a:rPr>
              <a:t>2</a:t>
            </a:r>
            <a:r>
              <a:rPr lang="zh-CN" altLang="en-US" sz="900">
                <a:latin typeface="宋体" panose="02010600030101010101" pitchFamily="2" charset="-122"/>
              </a:rPr>
              <a:t>）为保证</a:t>
            </a:r>
            <a:r>
              <a:rPr lang="en-US" altLang="zh-CN" sz="900">
                <a:latin typeface="宋体" panose="02010600030101010101" pitchFamily="2" charset="-122"/>
              </a:rPr>
              <a:t>LED</a:t>
            </a:r>
            <a:r>
              <a:rPr lang="zh-CN" altLang="en-US" sz="900">
                <a:latin typeface="宋体" panose="02010600030101010101" pitchFamily="2" charset="-122"/>
              </a:rPr>
              <a:t>在使用中结温不超出</a:t>
            </a:r>
            <a:r>
              <a:rPr lang="en-US" altLang="zh-CN" sz="900">
                <a:latin typeface="宋体" panose="02010600030101010101" pitchFamily="2" charset="-122"/>
              </a:rPr>
              <a:t>T</a:t>
            </a:r>
            <a:r>
              <a:rPr lang="en-US" altLang="zh-CN" sz="900" baseline="-25000">
                <a:latin typeface="宋体" panose="02010600030101010101" pitchFamily="2" charset="-122"/>
              </a:rPr>
              <a:t>jmax</a:t>
            </a:r>
            <a:r>
              <a:rPr lang="zh-CN" altLang="en-US" sz="900">
                <a:latin typeface="宋体" panose="02010600030101010101" pitchFamily="2" charset="-122"/>
              </a:rPr>
              <a:t>，在不同的环境温度（</a:t>
            </a:r>
            <a:r>
              <a:rPr lang="en-US" altLang="zh-CN" sz="900">
                <a:latin typeface="宋体" panose="02010600030101010101" pitchFamily="2" charset="-122"/>
              </a:rPr>
              <a:t>T</a:t>
            </a:r>
            <a:r>
              <a:rPr lang="en-US" altLang="zh-CN" sz="900" baseline="-30000">
                <a:latin typeface="宋体" panose="02010600030101010101" pitchFamily="2" charset="-122"/>
              </a:rPr>
              <a:t>a</a:t>
            </a:r>
            <a:r>
              <a:rPr lang="zh-CN" altLang="en-US" sz="900">
                <a:latin typeface="宋体" panose="02010600030101010101" pitchFamily="2" charset="-122"/>
              </a:rPr>
              <a:t>）下，</a:t>
            </a:r>
            <a:r>
              <a:rPr lang="zh-CN" altLang="en-US" sz="900">
                <a:latin typeface="Times New Roman" panose="02020603050405020304" charset="0"/>
              </a:rPr>
              <a:t>计算并确保输入电流不超出</a:t>
            </a:r>
            <a:r>
              <a:rPr lang="en-US" altLang="zh-CN" sz="900">
                <a:latin typeface="宋体" panose="02010600030101010101" pitchFamily="2" charset="-122"/>
              </a:rPr>
              <a:t>I</a:t>
            </a:r>
            <a:r>
              <a:rPr lang="en-US" altLang="zh-CN" sz="900" baseline="-30000">
                <a:latin typeface="宋体" panose="02010600030101010101" pitchFamily="2" charset="-122"/>
              </a:rPr>
              <a:t>fmax</a:t>
            </a:r>
            <a:r>
              <a:rPr lang="zh-CN" altLang="en-US" sz="900">
                <a:latin typeface="Times New Roman" panose="02020603050405020304" charset="0"/>
              </a:rPr>
              <a:t>：</a:t>
            </a:r>
            <a:endParaRPr lang="zh-CN" altLang="en-US" sz="900">
              <a:latin typeface="Times New Roman" panose="02020603050405020304" charset="0"/>
            </a:endParaRPr>
          </a:p>
        </p:txBody>
      </p:sp>
      <p:graphicFrame>
        <p:nvGraphicFramePr>
          <p:cNvPr id="2331" name="对象 2330"/>
          <p:cNvGraphicFramePr>
            <a:graphicFrameLocks noChangeAspect="1"/>
          </p:cNvGraphicFramePr>
          <p:nvPr/>
        </p:nvGraphicFramePr>
        <p:xfrm>
          <a:off x="1371600" y="1828800"/>
          <a:ext cx="911225" cy="320675"/>
        </p:xfrm>
        <a:graphic>
          <a:graphicData uri="http://schemas.openxmlformats.org/presentationml/2006/ole">
            <mc:AlternateContent xmlns:mc="http://schemas.openxmlformats.org/markup-compatibility/2006">
              <mc:Choice xmlns:v="urn:schemas-microsoft-com:vml" Requires="v">
                <p:oleObj spid="_x0000_s3093" name="" r:id="rId1" imgW="1670685" imgH="824865" progId="Word.Document.8">
                  <p:embed/>
                </p:oleObj>
              </mc:Choice>
              <mc:Fallback>
                <p:oleObj name="" r:id="rId1" imgW="1670685" imgH="824865" progId="Word.Document.8">
                  <p:embed/>
                  <p:pic>
                    <p:nvPicPr>
                      <p:cNvPr id="0" name="图片 3092"/>
                      <p:cNvPicPr/>
                      <p:nvPr/>
                    </p:nvPicPr>
                    <p:blipFill>
                      <a:blip r:embed="rId2"/>
                      <a:stretch>
                        <a:fillRect/>
                      </a:stretch>
                    </p:blipFill>
                    <p:spPr>
                      <a:xfrm>
                        <a:off x="1371600" y="1828800"/>
                        <a:ext cx="911225" cy="320675"/>
                      </a:xfrm>
                      <a:prstGeom prst="rect">
                        <a:avLst/>
                      </a:prstGeom>
                      <a:noFill/>
                      <a:ln w="38100">
                        <a:noFill/>
                        <a:miter/>
                      </a:ln>
                    </p:spPr>
                  </p:pic>
                </p:oleObj>
              </mc:Fallback>
            </mc:AlternateContent>
          </a:graphicData>
        </a:graphic>
      </p:graphicFrame>
      <p:sp>
        <p:nvSpPr>
          <p:cNvPr id="2332" name="矩形 2331"/>
          <p:cNvSpPr/>
          <p:nvPr/>
        </p:nvSpPr>
        <p:spPr>
          <a:xfrm>
            <a:off x="457200" y="533400"/>
            <a:ext cx="2743200" cy="365125"/>
          </a:xfrm>
          <a:prstGeom prst="rect">
            <a:avLst/>
          </a:prstGeom>
          <a:noFill/>
          <a:ln w="9525">
            <a:noFill/>
          </a:ln>
        </p:spPr>
        <p:txBody>
          <a:bodyPr>
            <a:spAutoFit/>
          </a:bodyPr>
          <a:p>
            <a:pPr>
              <a:spcBef>
                <a:spcPct val="50000"/>
              </a:spcBef>
            </a:pPr>
            <a:r>
              <a:rPr lang="en-US" altLang="zh-CN" sz="800"/>
              <a:t>       </a:t>
            </a:r>
            <a:r>
              <a:rPr lang="zh-CN" altLang="en-US" sz="900"/>
              <a:t>为确保</a:t>
            </a:r>
            <a:r>
              <a:rPr lang="en-US" altLang="zh-CN" sz="900"/>
              <a:t>LED</a:t>
            </a:r>
            <a:r>
              <a:rPr lang="zh-CN" altLang="en-US" sz="900"/>
              <a:t>工作的可靠性，在应用中</a:t>
            </a:r>
            <a:r>
              <a:rPr lang="en-US" altLang="zh-CN" sz="900"/>
              <a:t>LED</a:t>
            </a:r>
            <a:r>
              <a:rPr lang="zh-CN" altLang="en-US" sz="900"/>
              <a:t>的结温应尽可能低于最大额定结温</a:t>
            </a:r>
            <a:r>
              <a:rPr lang="en-US" altLang="zh-CN" sz="900">
                <a:latin typeface="宋体" panose="02010600030101010101" pitchFamily="2" charset="-122"/>
              </a:rPr>
              <a:t>T</a:t>
            </a:r>
            <a:r>
              <a:rPr lang="en-US" altLang="zh-CN" sz="900" baseline="-25000">
                <a:latin typeface="宋体" panose="02010600030101010101" pitchFamily="2" charset="-122"/>
              </a:rPr>
              <a:t>jmax</a:t>
            </a:r>
            <a:r>
              <a:rPr lang="zh-CN" altLang="en-US" sz="900" baseline="-25000">
                <a:latin typeface="宋体" panose="02010600030101010101" pitchFamily="2" charset="-122"/>
              </a:rPr>
              <a:t>。</a:t>
            </a:r>
            <a:endParaRPr lang="zh-CN" altLang="en-US" sz="900" baseline="-25000">
              <a:latin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35" name="矩形 2334"/>
          <p:cNvSpPr/>
          <p:nvPr/>
        </p:nvSpPr>
        <p:spPr>
          <a:xfrm>
            <a:off x="1008063" y="957263"/>
            <a:ext cx="3429000" cy="0"/>
          </a:xfrm>
          <a:prstGeom prst="rect">
            <a:avLst/>
          </a:prstGeom>
          <a:noFill/>
          <a:ln w="9525">
            <a:noFill/>
          </a:ln>
        </p:spPr>
        <p:txBody>
          <a:bodyPr/>
          <a:p>
            <a:endParaRPr lang="zh-CN" altLang="en-US"/>
          </a:p>
        </p:txBody>
      </p:sp>
      <p:sp>
        <p:nvSpPr>
          <p:cNvPr id="2336" name="矩形 2335"/>
          <p:cNvSpPr/>
          <p:nvPr/>
        </p:nvSpPr>
        <p:spPr>
          <a:xfrm>
            <a:off x="1241425" y="895350"/>
            <a:ext cx="3429000" cy="0"/>
          </a:xfrm>
          <a:prstGeom prst="rect">
            <a:avLst/>
          </a:prstGeom>
          <a:noFill/>
          <a:ln w="9525">
            <a:noFill/>
          </a:ln>
        </p:spPr>
        <p:txBody>
          <a:bodyPr/>
          <a:p>
            <a:endParaRPr lang="zh-CN" altLang="en-US"/>
          </a:p>
        </p:txBody>
      </p:sp>
      <p:sp>
        <p:nvSpPr>
          <p:cNvPr id="2337" name="矩形 2336"/>
          <p:cNvSpPr/>
          <p:nvPr/>
        </p:nvSpPr>
        <p:spPr>
          <a:xfrm>
            <a:off x="1260475" y="903288"/>
            <a:ext cx="3429000" cy="0"/>
          </a:xfrm>
          <a:prstGeom prst="rect">
            <a:avLst/>
          </a:prstGeom>
          <a:noFill/>
          <a:ln w="9525">
            <a:noFill/>
          </a:ln>
        </p:spPr>
        <p:txBody>
          <a:bodyPr/>
          <a:p>
            <a:endParaRPr lang="zh-CN" altLang="en-US"/>
          </a:p>
        </p:txBody>
      </p:sp>
      <p:graphicFrame>
        <p:nvGraphicFramePr>
          <p:cNvPr id="2338" name="对象 2337"/>
          <p:cNvGraphicFramePr>
            <a:graphicFrameLocks noChangeAspect="1"/>
          </p:cNvGraphicFramePr>
          <p:nvPr/>
        </p:nvGraphicFramePr>
        <p:xfrm>
          <a:off x="1028700" y="444500"/>
          <a:ext cx="1414463" cy="752475"/>
        </p:xfrm>
        <a:graphic>
          <a:graphicData uri="http://schemas.openxmlformats.org/presentationml/2006/ole">
            <mc:AlternateContent xmlns:mc="http://schemas.openxmlformats.org/markup-compatibility/2006">
              <mc:Choice xmlns:v="urn:schemas-microsoft-com:vml" Requires="v">
                <p:oleObj spid="_x0000_s3095" name="" r:id="rId1" imgW="3829050" imgH="2047875" progId="Paint.Picture">
                  <p:embed/>
                </p:oleObj>
              </mc:Choice>
              <mc:Fallback>
                <p:oleObj name="" r:id="rId1" imgW="3829050" imgH="2047875" progId="Paint.Picture">
                  <p:embed/>
                  <p:pic>
                    <p:nvPicPr>
                      <p:cNvPr id="0" name="图片 3094"/>
                      <p:cNvPicPr/>
                      <p:nvPr/>
                    </p:nvPicPr>
                    <p:blipFill>
                      <a:blip r:embed="rId2"/>
                      <a:stretch>
                        <a:fillRect/>
                      </a:stretch>
                    </p:blipFill>
                    <p:spPr>
                      <a:xfrm>
                        <a:off x="1028700" y="444500"/>
                        <a:ext cx="1414463" cy="752475"/>
                      </a:xfrm>
                      <a:prstGeom prst="rect">
                        <a:avLst/>
                      </a:prstGeom>
                      <a:noFill/>
                      <a:ln w="38100">
                        <a:noFill/>
                        <a:miter/>
                      </a:ln>
                    </p:spPr>
                  </p:pic>
                </p:oleObj>
              </mc:Fallback>
            </mc:AlternateContent>
          </a:graphicData>
        </a:graphic>
      </p:graphicFrame>
      <p:sp>
        <p:nvSpPr>
          <p:cNvPr id="2339" name="矩形 2338"/>
          <p:cNvSpPr/>
          <p:nvPr/>
        </p:nvSpPr>
        <p:spPr>
          <a:xfrm>
            <a:off x="2457450" y="1066800"/>
            <a:ext cx="484188" cy="122238"/>
          </a:xfrm>
          <a:prstGeom prst="rect">
            <a:avLst/>
          </a:prstGeom>
          <a:solidFill>
            <a:srgbClr val="FFFFFF"/>
          </a:solidFill>
          <a:ln w="9525">
            <a:noFill/>
          </a:ln>
        </p:spPr>
        <p:txBody>
          <a:bodyPr lIns="34829" tIns="17415" rIns="34829" bIns="17415"/>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a</a:t>
            </a:r>
            <a:r>
              <a:rPr lang="zh-CN" altLang="en-US" sz="500" b="1">
                <a:latin typeface="Times New Roman" panose="02020603050405020304" charset="0"/>
              </a:rPr>
              <a:t>（</a:t>
            </a:r>
            <a:r>
              <a:rPr lang="en-US" altLang="zh-CN" sz="500" b="1">
                <a:latin typeface="宋体" panose="02010600030101010101" pitchFamily="2" charset="-122"/>
              </a:rPr>
              <a:t>℃</a:t>
            </a:r>
            <a:r>
              <a:rPr lang="zh-CN" altLang="en-US" sz="500" b="1">
                <a:latin typeface="Times New Roman" panose="02020603050405020304" charset="0"/>
              </a:rPr>
              <a:t>）</a:t>
            </a:r>
            <a:endParaRPr lang="zh-CN" altLang="en-US" sz="500" b="1">
              <a:latin typeface="Times New Roman" panose="02020603050405020304" charset="0"/>
            </a:endParaRPr>
          </a:p>
        </p:txBody>
      </p:sp>
      <p:sp>
        <p:nvSpPr>
          <p:cNvPr id="2340" name="矩形 2339"/>
          <p:cNvSpPr/>
          <p:nvPr/>
        </p:nvSpPr>
        <p:spPr>
          <a:xfrm rot="16200000">
            <a:off x="720725" y="639763"/>
            <a:ext cx="415925" cy="142875"/>
          </a:xfrm>
          <a:prstGeom prst="rect">
            <a:avLst/>
          </a:prstGeom>
          <a:noFill/>
          <a:ln w="9525">
            <a:noFill/>
          </a:ln>
        </p:spPr>
        <p:txBody>
          <a:bodyPr lIns="34829" tIns="17415" rIns="34829" bIns="17415"/>
          <a:p>
            <a:pPr algn="just" defTabSz="347980" eaLnBrk="0" hangingPunct="0"/>
            <a:r>
              <a:rPr lang="en-US" altLang="zh-CN" sz="600" b="1">
                <a:latin typeface="Times New Roman" panose="02020603050405020304" charset="0"/>
              </a:rPr>
              <a:t>I</a:t>
            </a:r>
            <a:r>
              <a:rPr lang="en-US" altLang="zh-CN" sz="600" b="1" baseline="-25000">
                <a:latin typeface="Times New Roman" panose="02020603050405020304" charset="0"/>
              </a:rPr>
              <a:t>fmax</a:t>
            </a:r>
            <a:r>
              <a:rPr lang="en-US" altLang="zh-CN" sz="600" b="1">
                <a:latin typeface="Times New Roman" panose="02020603050405020304" charset="0"/>
              </a:rPr>
              <a:t>(mA)</a:t>
            </a:r>
            <a:endParaRPr lang="en-US" altLang="zh-CN" sz="600" b="1">
              <a:latin typeface="Times New Roman" panose="02020603050405020304" charset="0"/>
            </a:endParaRPr>
          </a:p>
          <a:p>
            <a:pPr algn="just" defTabSz="347980" eaLnBrk="0" hangingPunct="0"/>
            <a:endParaRPr lang="en-US" altLang="zh-CN" sz="600" b="1">
              <a:latin typeface="Times New Roman" panose="02020603050405020304" charset="0"/>
            </a:endParaRPr>
          </a:p>
        </p:txBody>
      </p:sp>
      <p:graphicFrame>
        <p:nvGraphicFramePr>
          <p:cNvPr id="2341" name="对象 2340"/>
          <p:cNvGraphicFramePr>
            <a:graphicFrameLocks noChangeAspect="1"/>
          </p:cNvGraphicFramePr>
          <p:nvPr/>
        </p:nvGraphicFramePr>
        <p:xfrm>
          <a:off x="496888" y="1392238"/>
          <a:ext cx="982662" cy="877887"/>
        </p:xfrm>
        <a:graphic>
          <a:graphicData uri="http://schemas.openxmlformats.org/presentationml/2006/ole">
            <mc:AlternateContent xmlns:mc="http://schemas.openxmlformats.org/markup-compatibility/2006">
              <mc:Choice xmlns:v="urn:schemas-microsoft-com:vml" Requires="v">
                <p:oleObj spid="_x0000_s3094" name="" r:id="rId3" imgW="2333625" imgH="2085975" progId="Paint.Picture">
                  <p:embed/>
                </p:oleObj>
              </mc:Choice>
              <mc:Fallback>
                <p:oleObj name="" r:id="rId3" imgW="2333625" imgH="2085975" progId="Paint.Picture">
                  <p:embed/>
                  <p:pic>
                    <p:nvPicPr>
                      <p:cNvPr id="0" name="图片 3093"/>
                      <p:cNvPicPr/>
                      <p:nvPr/>
                    </p:nvPicPr>
                    <p:blipFill>
                      <a:blip r:embed="rId4"/>
                      <a:stretch>
                        <a:fillRect/>
                      </a:stretch>
                    </p:blipFill>
                    <p:spPr>
                      <a:xfrm>
                        <a:off x="496888" y="1392238"/>
                        <a:ext cx="982662" cy="877887"/>
                      </a:xfrm>
                      <a:prstGeom prst="rect">
                        <a:avLst/>
                      </a:prstGeom>
                      <a:noFill/>
                      <a:ln w="38100">
                        <a:noFill/>
                        <a:miter/>
                      </a:ln>
                    </p:spPr>
                  </p:pic>
                </p:oleObj>
              </mc:Fallback>
            </mc:AlternateContent>
          </a:graphicData>
        </a:graphic>
      </p:graphicFrame>
      <p:graphicFrame>
        <p:nvGraphicFramePr>
          <p:cNvPr id="2342" name="对象 2341"/>
          <p:cNvGraphicFramePr>
            <a:graphicFrameLocks noChangeAspect="1"/>
          </p:cNvGraphicFramePr>
          <p:nvPr/>
        </p:nvGraphicFramePr>
        <p:xfrm>
          <a:off x="1954213" y="1392238"/>
          <a:ext cx="942975" cy="860425"/>
        </p:xfrm>
        <a:graphic>
          <a:graphicData uri="http://schemas.openxmlformats.org/presentationml/2006/ole">
            <mc:AlternateContent xmlns:mc="http://schemas.openxmlformats.org/markup-compatibility/2006">
              <mc:Choice xmlns:v="urn:schemas-microsoft-com:vml" Requires="v">
                <p:oleObj spid="_x0000_s3096" name="" r:id="rId5" imgW="2266950" imgH="2066925" progId="Paint.Picture">
                  <p:embed/>
                </p:oleObj>
              </mc:Choice>
              <mc:Fallback>
                <p:oleObj name="" r:id="rId5" imgW="2266950" imgH="2066925" progId="Paint.Picture">
                  <p:embed/>
                  <p:pic>
                    <p:nvPicPr>
                      <p:cNvPr id="0" name="图片 3095"/>
                      <p:cNvPicPr/>
                      <p:nvPr/>
                    </p:nvPicPr>
                    <p:blipFill>
                      <a:blip r:embed="rId6"/>
                      <a:stretch>
                        <a:fillRect/>
                      </a:stretch>
                    </p:blipFill>
                    <p:spPr>
                      <a:xfrm>
                        <a:off x="1954213" y="1392238"/>
                        <a:ext cx="942975" cy="860425"/>
                      </a:xfrm>
                      <a:prstGeom prst="rect">
                        <a:avLst/>
                      </a:prstGeom>
                      <a:noFill/>
                      <a:ln w="38100">
                        <a:noFill/>
                        <a:miter/>
                      </a:ln>
                    </p:spPr>
                  </p:pic>
                </p:oleObj>
              </mc:Fallback>
            </mc:AlternateContent>
          </a:graphicData>
        </a:graphic>
      </p:graphicFrame>
      <p:sp>
        <p:nvSpPr>
          <p:cNvPr id="2343" name="矩形 2342"/>
          <p:cNvSpPr/>
          <p:nvPr/>
        </p:nvSpPr>
        <p:spPr>
          <a:xfrm>
            <a:off x="514350" y="2311400"/>
            <a:ext cx="1028700" cy="138113"/>
          </a:xfrm>
          <a:prstGeom prst="rect">
            <a:avLst/>
          </a:prstGeom>
          <a:solidFill>
            <a:srgbClr val="FFFFFF"/>
          </a:solidFill>
          <a:ln w="9525">
            <a:noFill/>
          </a:ln>
        </p:spPr>
        <p:txBody>
          <a:bodyPr lIns="34829" tIns="17415" rIns="34829" bIns="17415"/>
          <a:p>
            <a:pPr algn="ctr" defTabSz="347980" eaLnBrk="0" hangingPunct="0"/>
            <a:r>
              <a:rPr lang="en-US" altLang="zh-CN" sz="600" b="1">
                <a:latin typeface="Times New Roman" panose="02020603050405020304" charset="0"/>
              </a:rPr>
              <a:t>AlInGaP</a:t>
            </a:r>
            <a:r>
              <a:rPr lang="zh-CN" altLang="en-US" sz="600" b="1">
                <a:latin typeface="Times New Roman" panose="02020603050405020304" charset="0"/>
              </a:rPr>
              <a:t>类大功率</a:t>
            </a:r>
            <a:r>
              <a:rPr lang="en-US" altLang="zh-CN" sz="600" b="1">
                <a:latin typeface="Times New Roman" panose="02020603050405020304" charset="0"/>
              </a:rPr>
              <a:t>LED</a:t>
            </a:r>
            <a:endParaRPr lang="en-US" altLang="zh-CN" sz="600" b="1">
              <a:latin typeface="Times New Roman" panose="02020603050405020304" charset="0"/>
            </a:endParaRPr>
          </a:p>
        </p:txBody>
      </p:sp>
      <p:sp>
        <p:nvSpPr>
          <p:cNvPr id="2344" name="矩形 2343"/>
          <p:cNvSpPr/>
          <p:nvPr/>
        </p:nvSpPr>
        <p:spPr>
          <a:xfrm>
            <a:off x="1971675" y="2311400"/>
            <a:ext cx="942975" cy="138113"/>
          </a:xfrm>
          <a:prstGeom prst="rect">
            <a:avLst/>
          </a:prstGeom>
          <a:solidFill>
            <a:srgbClr val="FFFFFF"/>
          </a:solidFill>
          <a:ln w="9525">
            <a:noFill/>
          </a:ln>
        </p:spPr>
        <p:txBody>
          <a:bodyPr lIns="34829" tIns="17415" rIns="34829" bIns="17415"/>
          <a:p>
            <a:pPr algn="ctr" defTabSz="347980" eaLnBrk="0" hangingPunct="0"/>
            <a:r>
              <a:rPr lang="en-US" altLang="zh-CN" sz="600" b="1">
                <a:latin typeface="Times New Roman" panose="02020603050405020304" charset="0"/>
              </a:rPr>
              <a:t>InGaN</a:t>
            </a:r>
            <a:r>
              <a:rPr lang="zh-CN" altLang="en-US" sz="600" b="1">
                <a:latin typeface="Times New Roman" panose="02020603050405020304" charset="0"/>
              </a:rPr>
              <a:t>类大功率</a:t>
            </a:r>
            <a:r>
              <a:rPr lang="en-US" altLang="zh-CN" sz="600" b="1">
                <a:latin typeface="Times New Roman" panose="02020603050405020304" charset="0"/>
              </a:rPr>
              <a:t>LED</a:t>
            </a:r>
            <a:endParaRPr lang="en-US" altLang="zh-CN" sz="600" b="1">
              <a:latin typeface="Times New Roman" panose="02020603050405020304" charset="0"/>
            </a:endParaRPr>
          </a:p>
        </p:txBody>
      </p:sp>
      <p:sp>
        <p:nvSpPr>
          <p:cNvPr id="2345" name="矩形 2344"/>
          <p:cNvSpPr/>
          <p:nvPr/>
        </p:nvSpPr>
        <p:spPr>
          <a:xfrm rot="16200000">
            <a:off x="234950" y="1557338"/>
            <a:ext cx="414338" cy="142875"/>
          </a:xfrm>
          <a:prstGeom prst="rect">
            <a:avLst/>
          </a:prstGeom>
          <a:noFill/>
          <a:ln w="9525">
            <a:noFill/>
          </a:ln>
        </p:spPr>
        <p:txBody>
          <a:bodyPr lIns="34829" tIns="17415" rIns="34829" bIns="17415"/>
          <a:p>
            <a:pPr algn="just" defTabSz="347980" eaLnBrk="0" hangingPunct="0"/>
            <a:r>
              <a:rPr lang="en-US" altLang="zh-CN" sz="600" b="1">
                <a:latin typeface="Times New Roman" panose="02020603050405020304" charset="0"/>
              </a:rPr>
              <a:t>I</a:t>
            </a:r>
            <a:r>
              <a:rPr lang="en-US" altLang="zh-CN" sz="600" b="1" baseline="-25000">
                <a:latin typeface="Times New Roman" panose="02020603050405020304" charset="0"/>
              </a:rPr>
              <a:t>fmax</a:t>
            </a:r>
            <a:r>
              <a:rPr lang="en-US" altLang="zh-CN" sz="600" b="1">
                <a:latin typeface="Times New Roman" panose="02020603050405020304" charset="0"/>
              </a:rPr>
              <a:t>(mA)</a:t>
            </a:r>
            <a:endParaRPr lang="en-US" altLang="zh-CN" sz="600" b="1">
              <a:latin typeface="Times New Roman" panose="02020603050405020304" charset="0"/>
            </a:endParaRPr>
          </a:p>
          <a:p>
            <a:pPr algn="just" defTabSz="347980" eaLnBrk="0" hangingPunct="0"/>
            <a:endParaRPr lang="en-US" altLang="zh-CN" sz="600" b="1">
              <a:latin typeface="Times New Roman" panose="02020603050405020304" charset="0"/>
            </a:endParaRPr>
          </a:p>
        </p:txBody>
      </p:sp>
      <p:sp>
        <p:nvSpPr>
          <p:cNvPr id="2346" name="矩形 2345"/>
          <p:cNvSpPr/>
          <p:nvPr/>
        </p:nvSpPr>
        <p:spPr>
          <a:xfrm rot="16200000">
            <a:off x="1663700" y="1557338"/>
            <a:ext cx="414338" cy="142875"/>
          </a:xfrm>
          <a:prstGeom prst="rect">
            <a:avLst/>
          </a:prstGeom>
          <a:noFill/>
          <a:ln w="9525">
            <a:noFill/>
          </a:ln>
        </p:spPr>
        <p:txBody>
          <a:bodyPr lIns="34829" tIns="17415" rIns="34829" bIns="17415"/>
          <a:p>
            <a:pPr algn="just" defTabSz="347980" eaLnBrk="0" hangingPunct="0"/>
            <a:r>
              <a:rPr lang="en-US" altLang="zh-CN" sz="600" b="1">
                <a:latin typeface="Times New Roman" panose="02020603050405020304" charset="0"/>
              </a:rPr>
              <a:t>I</a:t>
            </a:r>
            <a:r>
              <a:rPr lang="en-US" altLang="zh-CN" sz="600" b="1" baseline="-25000">
                <a:latin typeface="Times New Roman" panose="02020603050405020304" charset="0"/>
              </a:rPr>
              <a:t>fmax</a:t>
            </a:r>
            <a:r>
              <a:rPr lang="en-US" altLang="zh-CN" sz="600" b="1">
                <a:latin typeface="Times New Roman" panose="02020603050405020304" charset="0"/>
              </a:rPr>
              <a:t>(mA)</a:t>
            </a:r>
            <a:endParaRPr lang="en-US" altLang="zh-CN" sz="600" b="1">
              <a:latin typeface="Times New Roman" panose="02020603050405020304" charset="0"/>
            </a:endParaRPr>
          </a:p>
          <a:p>
            <a:pPr algn="just" defTabSz="347980" eaLnBrk="0" hangingPunct="0"/>
            <a:endParaRPr lang="en-US" altLang="zh-CN" sz="600" b="1">
              <a:latin typeface="Times New Roman" panose="02020603050405020304" charset="0"/>
            </a:endParaRPr>
          </a:p>
        </p:txBody>
      </p:sp>
      <p:sp>
        <p:nvSpPr>
          <p:cNvPr id="2347" name="矩形 2346"/>
          <p:cNvSpPr/>
          <p:nvPr/>
        </p:nvSpPr>
        <p:spPr>
          <a:xfrm>
            <a:off x="1428750" y="2103438"/>
            <a:ext cx="484188" cy="88900"/>
          </a:xfrm>
          <a:prstGeom prst="rect">
            <a:avLst/>
          </a:prstGeom>
          <a:solidFill>
            <a:srgbClr val="FFFFFF"/>
          </a:solidFill>
          <a:ln w="9525">
            <a:noFill/>
          </a:ln>
        </p:spPr>
        <p:txBody>
          <a:bodyPr lIns="34829" tIns="17415" rIns="34829" bIns="17415"/>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a</a:t>
            </a:r>
            <a:r>
              <a:rPr lang="zh-CN" altLang="en-US" sz="500" b="1">
                <a:latin typeface="Times New Roman" panose="02020603050405020304" charset="0"/>
              </a:rPr>
              <a:t>（</a:t>
            </a:r>
            <a:r>
              <a:rPr lang="en-US" altLang="zh-CN" sz="500" b="1">
                <a:latin typeface="宋体" panose="02010600030101010101" pitchFamily="2" charset="-122"/>
              </a:rPr>
              <a:t>℃</a:t>
            </a:r>
            <a:r>
              <a:rPr lang="zh-CN" altLang="en-US" sz="500" b="1">
                <a:latin typeface="Times New Roman" panose="02020603050405020304" charset="0"/>
              </a:rPr>
              <a:t>）</a:t>
            </a:r>
            <a:endParaRPr lang="zh-CN" altLang="en-US" sz="500" b="1">
              <a:latin typeface="Times New Roman" panose="02020603050405020304" charset="0"/>
            </a:endParaRPr>
          </a:p>
        </p:txBody>
      </p:sp>
      <p:sp>
        <p:nvSpPr>
          <p:cNvPr id="2348" name="矩形 2347"/>
          <p:cNvSpPr/>
          <p:nvPr/>
        </p:nvSpPr>
        <p:spPr>
          <a:xfrm>
            <a:off x="2857500" y="2103438"/>
            <a:ext cx="484188" cy="88900"/>
          </a:xfrm>
          <a:prstGeom prst="rect">
            <a:avLst/>
          </a:prstGeom>
          <a:solidFill>
            <a:srgbClr val="FFFFFF"/>
          </a:solidFill>
          <a:ln w="9525">
            <a:noFill/>
          </a:ln>
        </p:spPr>
        <p:txBody>
          <a:bodyPr lIns="34829" tIns="17415" rIns="34829" bIns="17415"/>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a</a:t>
            </a:r>
            <a:r>
              <a:rPr lang="zh-CN" altLang="en-US" sz="500" b="1">
                <a:latin typeface="Times New Roman" panose="02020603050405020304" charset="0"/>
              </a:rPr>
              <a:t>（</a:t>
            </a:r>
            <a:r>
              <a:rPr lang="en-US" altLang="zh-CN" sz="500" b="1">
                <a:latin typeface="宋体" panose="02010600030101010101" pitchFamily="2" charset="-122"/>
              </a:rPr>
              <a:t>℃</a:t>
            </a:r>
            <a:r>
              <a:rPr lang="zh-CN" altLang="en-US" sz="500" b="1">
                <a:latin typeface="Times New Roman" panose="02020603050405020304" charset="0"/>
              </a:rPr>
              <a:t>）</a:t>
            </a:r>
            <a:endParaRPr lang="zh-CN" altLang="en-US" sz="500" b="1">
              <a:latin typeface="Times New Roman" panose="02020603050405020304" charset="0"/>
            </a:endParaRPr>
          </a:p>
        </p:txBody>
      </p:sp>
      <p:sp>
        <p:nvSpPr>
          <p:cNvPr id="2349" name="矩形 2348"/>
          <p:cNvSpPr/>
          <p:nvPr/>
        </p:nvSpPr>
        <p:spPr>
          <a:xfrm>
            <a:off x="1200150" y="177800"/>
            <a:ext cx="1114425" cy="138113"/>
          </a:xfrm>
          <a:prstGeom prst="rect">
            <a:avLst/>
          </a:prstGeom>
          <a:solidFill>
            <a:srgbClr val="FFFFFF"/>
          </a:solidFill>
          <a:ln w="9525">
            <a:noFill/>
          </a:ln>
        </p:spPr>
        <p:txBody>
          <a:bodyPr lIns="34829" tIns="17415" rIns="34829" bIns="17415"/>
          <a:p>
            <a:pPr algn="ctr" defTabSz="347980" eaLnBrk="0" hangingPunct="0"/>
            <a:r>
              <a:rPr lang="zh-CN" altLang="en-US" sz="900" b="1">
                <a:latin typeface="Times New Roman" panose="02020603050405020304" charset="0"/>
              </a:rPr>
              <a:t>电流降级曲线</a:t>
            </a:r>
            <a:endParaRPr lang="zh-CN" altLang="en-US" sz="900" b="1">
              <a:latin typeface="Times New Roman" panose="02020603050405020304" charset="0"/>
            </a:endParaRPr>
          </a:p>
        </p:txBody>
      </p:sp>
      <p:sp>
        <p:nvSpPr>
          <p:cNvPr id="2350" name="矩形 2349"/>
          <p:cNvSpPr/>
          <p:nvPr/>
        </p:nvSpPr>
        <p:spPr>
          <a:xfrm>
            <a:off x="1314450" y="1185863"/>
            <a:ext cx="885825" cy="130175"/>
          </a:xfrm>
          <a:prstGeom prst="rect">
            <a:avLst/>
          </a:prstGeom>
          <a:noFill/>
          <a:ln w="9525">
            <a:noFill/>
          </a:ln>
        </p:spPr>
        <p:txBody>
          <a:bodyPr lIns="34829" tIns="17415" rIns="34829" bIns="17415">
            <a:spAutoFit/>
          </a:bodyPr>
          <a:p>
            <a:pPr algn="ctr" defTabSz="347980">
              <a:spcBef>
                <a:spcPct val="50000"/>
              </a:spcBef>
            </a:pPr>
            <a:r>
              <a:rPr lang="zh-CN" altLang="en-US" sz="600" b="1">
                <a:latin typeface="Times New Roman" panose="02020603050405020304" charset="0"/>
              </a:rPr>
              <a:t>小功率</a:t>
            </a:r>
            <a:r>
              <a:rPr lang="en-US" altLang="zh-CN" sz="600" b="1">
                <a:latin typeface="Times New Roman" panose="02020603050405020304" charset="0"/>
              </a:rPr>
              <a:t>LED</a:t>
            </a:r>
            <a:endParaRPr lang="en-US" altLang="zh-CN" sz="600" b="1">
              <a:latin typeface="Times New Roman" panose="0202060305040502030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53" name="矩形 2352"/>
          <p:cNvSpPr/>
          <p:nvPr/>
        </p:nvSpPr>
        <p:spPr>
          <a:xfrm>
            <a:off x="457200" y="474663"/>
            <a:ext cx="2428875" cy="201612"/>
          </a:xfrm>
          <a:prstGeom prst="rect">
            <a:avLst/>
          </a:prstGeom>
          <a:noFill/>
          <a:ln w="9525">
            <a:noFill/>
          </a:ln>
        </p:spPr>
        <p:txBody>
          <a:bodyPr lIns="34829" tIns="17415" rIns="34829" bIns="17415">
            <a:spAutoFit/>
          </a:bodyPr>
          <a:p>
            <a:pPr defTabSz="347980">
              <a:spcBef>
                <a:spcPct val="50000"/>
              </a:spcBef>
            </a:pPr>
            <a:r>
              <a:rPr lang="en-US" altLang="zh-CN" sz="1100"/>
              <a:t>3.</a:t>
            </a:r>
            <a:r>
              <a:rPr lang="zh-CN" altLang="en-US" sz="1100">
                <a:latin typeface="宋体" panose="02010600030101010101" pitchFamily="2" charset="-122"/>
              </a:rPr>
              <a:t>降低</a:t>
            </a:r>
            <a:r>
              <a:rPr lang="en-US" altLang="zh-CN" sz="1100">
                <a:latin typeface="宋体" panose="02010600030101010101" pitchFamily="2" charset="-122"/>
              </a:rPr>
              <a:t>LED</a:t>
            </a:r>
            <a:r>
              <a:rPr lang="zh-CN" altLang="en-US" sz="1100">
                <a:latin typeface="宋体" panose="02010600030101010101" pitchFamily="2" charset="-122"/>
              </a:rPr>
              <a:t>结温的途径 </a:t>
            </a:r>
            <a:endParaRPr lang="zh-CN" altLang="en-US" sz="1100">
              <a:latin typeface="宋体" panose="02010600030101010101" pitchFamily="2" charset="-122"/>
            </a:endParaRPr>
          </a:p>
        </p:txBody>
      </p:sp>
      <p:sp>
        <p:nvSpPr>
          <p:cNvPr id="2354" name="矩形 2353"/>
          <p:cNvSpPr/>
          <p:nvPr/>
        </p:nvSpPr>
        <p:spPr>
          <a:xfrm>
            <a:off x="514350" y="769938"/>
            <a:ext cx="2514600" cy="1171575"/>
          </a:xfrm>
          <a:prstGeom prst="rect">
            <a:avLst/>
          </a:prstGeom>
          <a:noFill/>
          <a:ln w="9525">
            <a:noFill/>
          </a:ln>
        </p:spPr>
        <p:txBody>
          <a:bodyPr lIns="34829" tIns="17415" rIns="34829" bIns="17415">
            <a:spAutoFit/>
          </a:bodyPr>
          <a:p>
            <a:pPr defTabSz="347980">
              <a:spcBef>
                <a:spcPct val="50000"/>
              </a:spcBef>
            </a:pPr>
            <a:r>
              <a:rPr lang="zh-CN" altLang="en-US" sz="900"/>
              <a:t>（</a:t>
            </a:r>
            <a:r>
              <a:rPr lang="en-US" altLang="zh-CN" sz="900"/>
              <a:t>1</a:t>
            </a:r>
            <a:r>
              <a:rPr lang="zh-CN" altLang="en-US" sz="900"/>
              <a:t>）</a:t>
            </a:r>
            <a:r>
              <a:rPr lang="zh-CN" altLang="en-US" sz="900">
                <a:latin typeface="宋体" panose="02010600030101010101" pitchFamily="2" charset="-122"/>
              </a:rPr>
              <a:t>减少</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本身的热阻；</a:t>
            </a:r>
            <a:r>
              <a:rPr lang="zh-CN" altLang="en-US" sz="900"/>
              <a:t> </a:t>
            </a:r>
            <a:endParaRPr lang="zh-CN" altLang="en-US" sz="900"/>
          </a:p>
          <a:p>
            <a:pPr defTabSz="347980">
              <a:spcBef>
                <a:spcPct val="50000"/>
              </a:spcBef>
            </a:pPr>
            <a:r>
              <a:rPr lang="zh-CN" altLang="en-US" sz="900"/>
              <a:t>（</a:t>
            </a:r>
            <a:r>
              <a:rPr lang="en-US" altLang="zh-CN" sz="900"/>
              <a:t>2</a:t>
            </a:r>
            <a:r>
              <a:rPr lang="zh-CN" altLang="en-US" sz="900"/>
              <a:t>）</a:t>
            </a:r>
            <a:r>
              <a:rPr lang="zh-CN" altLang="en-US" sz="900">
                <a:latin typeface="宋体" panose="02010600030101010101" pitchFamily="2" charset="-122"/>
              </a:rPr>
              <a:t>良好的二次散热机构； </a:t>
            </a:r>
            <a:endParaRPr lang="zh-CN" altLang="en-US" sz="900">
              <a:latin typeface="宋体" panose="02010600030101010101" pitchFamily="2" charset="-122"/>
            </a:endParaRPr>
          </a:p>
          <a:p>
            <a:pPr defTabSz="347980">
              <a:spcBef>
                <a:spcPct val="50000"/>
              </a:spcBef>
            </a:pPr>
            <a:r>
              <a:rPr lang="zh-CN" altLang="en-US" sz="900"/>
              <a:t>（</a:t>
            </a:r>
            <a:r>
              <a:rPr lang="en-US" altLang="zh-CN" sz="900"/>
              <a:t>3</a:t>
            </a:r>
            <a:r>
              <a:rPr lang="zh-CN" altLang="en-US" sz="900"/>
              <a:t>）</a:t>
            </a:r>
            <a:r>
              <a:rPr lang="zh-CN" altLang="en-US" sz="900">
                <a:latin typeface="宋体" panose="02010600030101010101" pitchFamily="2" charset="-122"/>
              </a:rPr>
              <a:t>减少</a:t>
            </a:r>
            <a:r>
              <a:rPr lang="en-US" altLang="zh-CN" sz="900">
                <a:latin typeface="宋体" panose="02010600030101010101" pitchFamily="2" charset="-122"/>
              </a:rPr>
              <a:t>LED</a:t>
            </a:r>
            <a:r>
              <a:rPr lang="zh-CN" altLang="en-US" sz="900">
                <a:latin typeface="宋体" panose="02010600030101010101" pitchFamily="2" charset="-122"/>
              </a:rPr>
              <a:t>与二次散热机构安装界面之间的热阻； </a:t>
            </a:r>
            <a:endParaRPr lang="zh-CN" altLang="en-US" sz="900">
              <a:latin typeface="宋体" panose="02010600030101010101" pitchFamily="2" charset="-122"/>
            </a:endParaRPr>
          </a:p>
          <a:p>
            <a:pPr defTabSz="347980">
              <a:spcBef>
                <a:spcPct val="50000"/>
              </a:spcBef>
            </a:pPr>
            <a:r>
              <a:rPr lang="zh-CN" altLang="en-US" sz="900"/>
              <a:t>（</a:t>
            </a:r>
            <a:r>
              <a:rPr lang="en-US" altLang="zh-CN" sz="900"/>
              <a:t>4</a:t>
            </a:r>
            <a:r>
              <a:rPr lang="zh-CN" altLang="en-US" sz="900"/>
              <a:t>）</a:t>
            </a:r>
            <a:r>
              <a:rPr lang="zh-CN" altLang="en-US" sz="900">
                <a:latin typeface="宋体" panose="02010600030101010101" pitchFamily="2" charset="-122"/>
              </a:rPr>
              <a:t>控制额定输入功率</a:t>
            </a:r>
            <a:r>
              <a:rPr lang="en-US" altLang="zh-CN" sz="900">
                <a:latin typeface="宋体" panose="02010600030101010101" pitchFamily="2" charset="-122"/>
              </a:rPr>
              <a:t>P</a:t>
            </a:r>
            <a:r>
              <a:rPr lang="en-US" altLang="zh-CN" sz="900" baseline="-30000">
                <a:latin typeface="宋体" panose="02010600030101010101" pitchFamily="2" charset="-122"/>
              </a:rPr>
              <a:t>d</a:t>
            </a:r>
            <a:r>
              <a:rPr lang="zh-CN" altLang="en-US" sz="900">
                <a:latin typeface="宋体" panose="02010600030101010101" pitchFamily="2" charset="-122"/>
              </a:rPr>
              <a:t>； </a:t>
            </a:r>
            <a:endParaRPr lang="zh-CN" altLang="en-US" sz="900">
              <a:latin typeface="宋体" panose="02010600030101010101" pitchFamily="2" charset="-122"/>
            </a:endParaRPr>
          </a:p>
          <a:p>
            <a:pPr defTabSz="347980">
              <a:spcBef>
                <a:spcPct val="50000"/>
              </a:spcBef>
            </a:pPr>
            <a:r>
              <a:rPr lang="zh-CN" altLang="en-US" sz="900"/>
              <a:t>（</a:t>
            </a:r>
            <a:r>
              <a:rPr lang="en-US" altLang="zh-CN" sz="900"/>
              <a:t>5</a:t>
            </a:r>
            <a:r>
              <a:rPr lang="zh-CN" altLang="en-US" sz="900"/>
              <a:t>）</a:t>
            </a:r>
            <a:r>
              <a:rPr lang="zh-CN" altLang="en-US" sz="900">
                <a:latin typeface="宋体" panose="02010600030101010101" pitchFamily="2" charset="-122"/>
              </a:rPr>
              <a:t>降低环境温度</a:t>
            </a:r>
            <a:r>
              <a:rPr lang="en-US" altLang="zh-CN" sz="900">
                <a:latin typeface="宋体" panose="02010600030101010101" pitchFamily="2" charset="-122"/>
              </a:rPr>
              <a:t>T</a:t>
            </a:r>
            <a:r>
              <a:rPr lang="en-US" altLang="zh-CN" sz="900" baseline="-30000">
                <a:latin typeface="宋体" panose="02010600030101010101" pitchFamily="2" charset="-122"/>
              </a:rPr>
              <a:t>a</a:t>
            </a:r>
            <a:r>
              <a:rPr lang="zh-CN" altLang="en-US" sz="900">
                <a:latin typeface="宋体" panose="02010600030101010101" pitchFamily="2" charset="-122"/>
              </a:rPr>
              <a:t>。 </a:t>
            </a:r>
            <a:endParaRPr lang="zh-CN" altLang="en-US" sz="900">
              <a:latin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079" name="矩形 2078"/>
          <p:cNvSpPr/>
          <p:nvPr/>
        </p:nvSpPr>
        <p:spPr>
          <a:xfrm>
            <a:off x="314325" y="296863"/>
            <a:ext cx="2743200" cy="201612"/>
          </a:xfrm>
          <a:prstGeom prst="rect">
            <a:avLst/>
          </a:prstGeom>
          <a:noFill/>
          <a:ln w="9525">
            <a:noFill/>
          </a:ln>
        </p:spPr>
        <p:txBody>
          <a:bodyPr lIns="34829" tIns="17415" rIns="34829" bIns="17415">
            <a:spAutoFit/>
          </a:bodyPr>
          <a:p>
            <a:pPr defTabSz="347980">
              <a:spcBef>
                <a:spcPct val="50000"/>
              </a:spcBef>
            </a:pPr>
            <a:r>
              <a:rPr lang="en-US" altLang="zh-CN" sz="1100"/>
              <a:t>2.</a:t>
            </a:r>
            <a:r>
              <a:rPr lang="zh-CN" altLang="en-US" sz="1100">
                <a:latin typeface="宋体" panose="02010600030101010101" pitchFamily="2" charset="-122"/>
              </a:rPr>
              <a:t>热对</a:t>
            </a:r>
            <a:r>
              <a:rPr lang="en-US" altLang="zh-CN" sz="1100"/>
              <a:t>LED</a:t>
            </a:r>
            <a:r>
              <a:rPr lang="zh-CN" altLang="en-US" sz="1100">
                <a:solidFill>
                  <a:srgbClr val="000000"/>
                </a:solidFill>
              </a:rPr>
              <a:t>性能和结构</a:t>
            </a:r>
            <a:r>
              <a:rPr lang="zh-CN" altLang="en-US" sz="1100">
                <a:latin typeface="宋体" panose="02010600030101010101" pitchFamily="2" charset="-122"/>
              </a:rPr>
              <a:t>的影响</a:t>
            </a:r>
            <a:r>
              <a:rPr lang="zh-CN" altLang="en-US" sz="1100"/>
              <a:t> </a:t>
            </a:r>
            <a:endParaRPr lang="zh-CN" altLang="en-US" sz="600"/>
          </a:p>
        </p:txBody>
      </p:sp>
      <p:sp>
        <p:nvSpPr>
          <p:cNvPr id="2080" name="矩形 2079"/>
          <p:cNvSpPr/>
          <p:nvPr/>
        </p:nvSpPr>
        <p:spPr>
          <a:xfrm>
            <a:off x="600075" y="1689100"/>
            <a:ext cx="2000250" cy="623888"/>
          </a:xfrm>
          <a:prstGeom prst="rect">
            <a:avLst/>
          </a:prstGeom>
          <a:noFill/>
          <a:ln w="9525">
            <a:noFill/>
          </a:ln>
        </p:spPr>
        <p:txBody>
          <a:bodyPr lIns="34829" tIns="17415" rIns="34829" bIns="17415">
            <a:spAutoFit/>
          </a:bodyPr>
          <a:p>
            <a:pPr algn="just" defTabSz="347980">
              <a:spcBef>
                <a:spcPct val="50000"/>
              </a:spcBef>
            </a:pPr>
            <a:r>
              <a:rPr lang="zh-CN" altLang="en-US" sz="700">
                <a:latin typeface="宋体" panose="02010600030101010101" pitchFamily="2" charset="-122"/>
              </a:rPr>
              <a:t>其中：</a:t>
            </a:r>
            <a:r>
              <a:rPr lang="en-US" altLang="zh-CN" sz="700" b="1">
                <a:latin typeface="宋体" panose="02010600030101010101" pitchFamily="2" charset="-122"/>
              </a:rPr>
              <a:t>Ф</a:t>
            </a:r>
            <a:r>
              <a:rPr lang="en-US" altLang="zh-CN" sz="700" baseline="-30000">
                <a:latin typeface="宋体" panose="02010600030101010101" pitchFamily="2" charset="-122"/>
              </a:rPr>
              <a:t>v</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T</a:t>
            </a:r>
            <a:r>
              <a:rPr lang="en-US" altLang="zh-CN" sz="700" baseline="-30000">
                <a:latin typeface="Times New Roman" panose="02020603050405020304" charset="0"/>
                <a:cs typeface="Times New Roman" panose="02020603050405020304" charset="0"/>
              </a:rPr>
              <a:t>j1</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a:t>
            </a:r>
            <a:r>
              <a:rPr lang="zh-CN" altLang="en-US" sz="700">
                <a:latin typeface="宋体" panose="02010600030101010101" pitchFamily="2" charset="-122"/>
              </a:rPr>
              <a:t>结温</a:t>
            </a:r>
            <a:r>
              <a:rPr lang="en-US" altLang="zh-CN" sz="700">
                <a:latin typeface="Times New Roman" panose="02020603050405020304" charset="0"/>
                <a:cs typeface="Times New Roman" panose="02020603050405020304" charset="0"/>
              </a:rPr>
              <a:t>T</a:t>
            </a:r>
            <a:r>
              <a:rPr lang="en-US" altLang="zh-CN" sz="700" baseline="-30000">
                <a:latin typeface="Times New Roman" panose="02020603050405020304" charset="0"/>
                <a:cs typeface="Times New Roman" panose="02020603050405020304" charset="0"/>
              </a:rPr>
              <a:t>j1</a:t>
            </a:r>
            <a:r>
              <a:rPr lang="zh-CN" altLang="en-US" sz="700">
                <a:latin typeface="宋体" panose="02010600030101010101" pitchFamily="2" charset="-122"/>
              </a:rPr>
              <a:t>时的光通量</a:t>
            </a:r>
            <a:endParaRPr lang="zh-CN" altLang="en-US" sz="700">
              <a:latin typeface="Times New Roman" panose="02020603050405020304" charset="0"/>
              <a:cs typeface="Times New Roman" panose="02020603050405020304" charset="0"/>
            </a:endParaRPr>
          </a:p>
          <a:p>
            <a:pPr algn="just" defTabSz="347980">
              <a:spcBef>
                <a:spcPct val="50000"/>
              </a:spcBef>
            </a:pPr>
            <a:r>
              <a:rPr lang="zh-CN" altLang="en-US" sz="700" b="1">
                <a:latin typeface="宋体" panose="02010600030101010101" pitchFamily="2" charset="-122"/>
              </a:rPr>
              <a:t>      </a:t>
            </a:r>
            <a:r>
              <a:rPr lang="en-US" altLang="zh-CN" sz="700" b="1">
                <a:latin typeface="宋体" panose="02010600030101010101" pitchFamily="2" charset="-122"/>
              </a:rPr>
              <a:t>Ф</a:t>
            </a:r>
            <a:r>
              <a:rPr lang="en-US" altLang="zh-CN" sz="700" baseline="-30000">
                <a:latin typeface="宋体" panose="02010600030101010101" pitchFamily="2" charset="-122"/>
              </a:rPr>
              <a:t>v</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T</a:t>
            </a:r>
            <a:r>
              <a:rPr lang="en-US" altLang="zh-CN" sz="700" baseline="-30000">
                <a:latin typeface="Times New Roman" panose="02020603050405020304" charset="0"/>
                <a:cs typeface="Times New Roman" panose="02020603050405020304" charset="0"/>
              </a:rPr>
              <a:t>j2</a:t>
            </a:r>
            <a:r>
              <a:rPr lang="zh-CN" altLang="en-US" sz="700">
                <a:latin typeface="宋体" panose="02010600030101010101" pitchFamily="2" charset="-122"/>
              </a:rPr>
              <a:t>）</a:t>
            </a:r>
            <a:r>
              <a:rPr lang="en-US" altLang="zh-CN" sz="700">
                <a:latin typeface="Times New Roman" panose="02020603050405020304" charset="0"/>
                <a:cs typeface="Times New Roman" panose="02020603050405020304" charset="0"/>
              </a:rPr>
              <a:t>=</a:t>
            </a:r>
            <a:r>
              <a:rPr lang="zh-CN" altLang="en-US" sz="700">
                <a:latin typeface="宋体" panose="02010600030101010101" pitchFamily="2" charset="-122"/>
              </a:rPr>
              <a:t>结温</a:t>
            </a:r>
            <a:r>
              <a:rPr lang="en-US" altLang="zh-CN" sz="700">
                <a:latin typeface="Times New Roman" panose="02020603050405020304" charset="0"/>
                <a:cs typeface="Times New Roman" panose="02020603050405020304" charset="0"/>
              </a:rPr>
              <a:t>T</a:t>
            </a:r>
            <a:r>
              <a:rPr lang="en-US" altLang="zh-CN" sz="700" baseline="-30000">
                <a:latin typeface="Times New Roman" panose="02020603050405020304" charset="0"/>
                <a:cs typeface="Times New Roman" panose="02020603050405020304" charset="0"/>
              </a:rPr>
              <a:t>j2</a:t>
            </a:r>
            <a:r>
              <a:rPr lang="zh-CN" altLang="en-US" sz="700">
                <a:latin typeface="宋体" panose="02010600030101010101" pitchFamily="2" charset="-122"/>
              </a:rPr>
              <a:t>时的光通量</a:t>
            </a:r>
            <a:endParaRPr lang="zh-CN" altLang="en-US" sz="700">
              <a:latin typeface="Times New Roman" panose="02020603050405020304" charset="0"/>
              <a:cs typeface="Times New Roman" panose="02020603050405020304" charset="0"/>
            </a:endParaRPr>
          </a:p>
          <a:p>
            <a:pPr algn="just" defTabSz="347980">
              <a:spcBef>
                <a:spcPct val="50000"/>
              </a:spcBef>
            </a:pPr>
            <a:r>
              <a:rPr lang="zh-CN" altLang="en-US" sz="700">
                <a:latin typeface="宋体" panose="02010600030101010101" pitchFamily="2" charset="-122"/>
              </a:rPr>
              <a:t>      </a:t>
            </a:r>
            <a:r>
              <a:rPr lang="en-US" altLang="zh-CN" sz="700">
                <a:latin typeface="宋体" panose="02010600030101010101" pitchFamily="2" charset="-122"/>
              </a:rPr>
              <a:t>Δ</a:t>
            </a:r>
            <a:r>
              <a:rPr lang="en-US" altLang="zh-CN" sz="700">
                <a:latin typeface="Times New Roman" panose="02020603050405020304" charset="0"/>
                <a:cs typeface="Times New Roman" panose="02020603050405020304" charset="0"/>
              </a:rPr>
              <a:t>Tj= T</a:t>
            </a:r>
            <a:r>
              <a:rPr lang="en-US" altLang="zh-CN" sz="700" baseline="-30000">
                <a:latin typeface="Times New Roman" panose="02020603050405020304" charset="0"/>
                <a:cs typeface="Times New Roman" panose="02020603050405020304" charset="0"/>
              </a:rPr>
              <a:t>j2</a:t>
            </a:r>
            <a:r>
              <a:rPr lang="en-US" altLang="zh-CN" sz="700">
                <a:latin typeface="Times New Roman" panose="02020603050405020304" charset="0"/>
                <a:cs typeface="Times New Roman" panose="02020603050405020304" charset="0"/>
              </a:rPr>
              <a:t> -T</a:t>
            </a:r>
            <a:r>
              <a:rPr lang="en-US" altLang="zh-CN" sz="700" baseline="-30000">
                <a:latin typeface="Times New Roman" panose="02020603050405020304" charset="0"/>
                <a:cs typeface="Times New Roman" panose="02020603050405020304" charset="0"/>
              </a:rPr>
              <a:t>j1</a:t>
            </a:r>
            <a:endParaRPr lang="en-US" altLang="zh-CN" sz="700">
              <a:latin typeface="Times New Roman" panose="02020603050405020304" charset="0"/>
              <a:cs typeface="Times New Roman" panose="02020603050405020304" charset="0"/>
            </a:endParaRPr>
          </a:p>
          <a:p>
            <a:pPr algn="just" defTabSz="347980">
              <a:spcBef>
                <a:spcPct val="50000"/>
              </a:spcBef>
            </a:pPr>
            <a:r>
              <a:rPr lang="en-US" altLang="zh-CN" sz="700">
                <a:latin typeface="Times New Roman" panose="02020603050405020304" charset="0"/>
                <a:cs typeface="Times New Roman" panose="02020603050405020304" charset="0"/>
              </a:rPr>
              <a:t>             k=</a:t>
            </a:r>
            <a:r>
              <a:rPr lang="zh-CN" altLang="en-US" sz="700">
                <a:latin typeface="宋体" panose="02010600030101010101" pitchFamily="2" charset="-122"/>
              </a:rPr>
              <a:t>温度系数</a:t>
            </a:r>
            <a:endParaRPr lang="zh-CN" altLang="en-US" sz="700"/>
          </a:p>
        </p:txBody>
      </p:sp>
      <p:sp>
        <p:nvSpPr>
          <p:cNvPr id="2081" name="矩形 2080"/>
          <p:cNvSpPr/>
          <p:nvPr/>
        </p:nvSpPr>
        <p:spPr>
          <a:xfrm>
            <a:off x="485775" y="503238"/>
            <a:ext cx="2628900" cy="511175"/>
          </a:xfrm>
          <a:prstGeom prst="rect">
            <a:avLst/>
          </a:prstGeom>
          <a:noFill/>
          <a:ln w="9525">
            <a:noFill/>
          </a:ln>
        </p:spPr>
        <p:txBody>
          <a:bodyPr lIns="34829" tIns="17415" rIns="34829" bIns="17415">
            <a:spAutoFit/>
          </a:bodyPr>
          <a:p>
            <a:pPr defTabSz="347980">
              <a:spcBef>
                <a:spcPct val="50000"/>
              </a:spcBef>
            </a:pPr>
            <a:r>
              <a:rPr lang="en-US" altLang="zh-CN" sz="600">
                <a:latin typeface="Times New Roman" panose="02020603050405020304" charset="0"/>
                <a:cs typeface="Times New Roman" panose="02020603050405020304" charset="0"/>
              </a:rPr>
              <a:t>        </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电致发光过程产生的热量和工作环境温度（</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a</a:t>
            </a:r>
            <a:r>
              <a:rPr lang="zh-CN" altLang="en-US" sz="800">
                <a:latin typeface="宋体" panose="02010600030101010101" pitchFamily="2" charset="-122"/>
              </a:rPr>
              <a:t>）的不同，引起</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芯片结温</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j</a:t>
            </a:r>
            <a:r>
              <a:rPr lang="zh-CN" altLang="en-US" sz="800">
                <a:latin typeface="宋体" panose="02010600030101010101" pitchFamily="2" charset="-122"/>
              </a:rPr>
              <a:t>的变化。</a:t>
            </a:r>
            <a:r>
              <a:rPr lang="en-US" altLang="zh-CN" sz="800">
                <a:solidFill>
                  <a:srgbClr val="000000"/>
                </a:solidFill>
              </a:rPr>
              <a:t>LED</a:t>
            </a:r>
            <a:r>
              <a:rPr lang="zh-CN" altLang="en-US" sz="800">
                <a:solidFill>
                  <a:srgbClr val="000000"/>
                </a:solidFill>
              </a:rPr>
              <a:t>是温度敏感器件，当温度变化时，</a:t>
            </a:r>
            <a:r>
              <a:rPr lang="en-US" altLang="zh-CN" sz="800">
                <a:solidFill>
                  <a:srgbClr val="000000"/>
                </a:solidFill>
              </a:rPr>
              <a:t>LED</a:t>
            </a:r>
            <a:r>
              <a:rPr lang="zh-CN" altLang="en-US" sz="800">
                <a:solidFill>
                  <a:srgbClr val="000000"/>
                </a:solidFill>
              </a:rPr>
              <a:t>的性能和封装结构都会受到影响，从而影响</a:t>
            </a:r>
            <a:r>
              <a:rPr lang="en-US" altLang="zh-CN" sz="800">
                <a:solidFill>
                  <a:srgbClr val="000000"/>
                </a:solidFill>
              </a:rPr>
              <a:t>LED</a:t>
            </a:r>
            <a:r>
              <a:rPr lang="zh-CN" altLang="en-US" sz="800">
                <a:solidFill>
                  <a:srgbClr val="000000"/>
                </a:solidFill>
              </a:rPr>
              <a:t>的可靠性。</a:t>
            </a:r>
            <a:r>
              <a:rPr lang="zh-CN" altLang="en-US" sz="800"/>
              <a:t> </a:t>
            </a:r>
            <a:endParaRPr lang="zh-CN" altLang="en-US" sz="800"/>
          </a:p>
        </p:txBody>
      </p:sp>
      <p:sp>
        <p:nvSpPr>
          <p:cNvPr id="2082" name="矩形 2081"/>
          <p:cNvSpPr/>
          <p:nvPr/>
        </p:nvSpPr>
        <p:spPr>
          <a:xfrm>
            <a:off x="485775" y="1036638"/>
            <a:ext cx="2571750" cy="539750"/>
          </a:xfrm>
          <a:prstGeom prst="rect">
            <a:avLst/>
          </a:prstGeom>
          <a:noFill/>
          <a:ln w="9525">
            <a:noFill/>
          </a:ln>
        </p:spPr>
        <p:txBody>
          <a:bodyPr lIns="34829" tIns="17415" rIns="34829" bIns="17415">
            <a:spAutoFit/>
          </a:bodyPr>
          <a:p>
            <a:pPr defTabSz="347980">
              <a:spcBef>
                <a:spcPct val="50000"/>
              </a:spcBef>
            </a:pPr>
            <a:r>
              <a:rPr lang="en-US" altLang="zh-CN" sz="900"/>
              <a:t>(1)</a:t>
            </a:r>
            <a:r>
              <a:rPr lang="en-US" altLang="zh-CN" sz="900">
                <a:latin typeface="Times New Roman" panose="02020603050405020304" charset="0"/>
                <a:cs typeface="Times New Roman" panose="02020603050405020304" charset="0"/>
              </a:rPr>
              <a:t> </a:t>
            </a:r>
            <a:r>
              <a:rPr lang="zh-CN" altLang="en-US" sz="900">
                <a:latin typeface="宋体" panose="02010600030101010101" pitchFamily="2" charset="-122"/>
              </a:rPr>
              <a:t>光通量与温度的关系 </a:t>
            </a:r>
            <a:endParaRPr lang="zh-CN" altLang="en-US" sz="900">
              <a:latin typeface="Times New Roman" panose="02020603050405020304" charset="0"/>
              <a:cs typeface="Times New Roman" panose="02020603050405020304" charset="0"/>
            </a:endParaRPr>
          </a:p>
          <a:p>
            <a:pPr algn="just" defTabSz="347980">
              <a:spcBef>
                <a:spcPct val="50000"/>
              </a:spcBef>
            </a:pPr>
            <a:r>
              <a:rPr lang="zh-CN" altLang="en-US" sz="800">
                <a:latin typeface="宋体" panose="02010600030101010101" pitchFamily="2" charset="-122"/>
              </a:rPr>
              <a:t> </a:t>
            </a:r>
            <a:r>
              <a:rPr lang="en-US" altLang="zh-CN" sz="800">
                <a:latin typeface="宋体" panose="02010600030101010101" pitchFamily="2" charset="-122"/>
              </a:rPr>
              <a:t>①</a:t>
            </a:r>
            <a:r>
              <a:rPr lang="zh-CN" altLang="en-US" sz="800">
                <a:latin typeface="宋体" panose="02010600030101010101" pitchFamily="2" charset="-122"/>
              </a:rPr>
              <a:t>光通量</a:t>
            </a:r>
            <a:r>
              <a:rPr lang="en-US" altLang="zh-CN" sz="800">
                <a:latin typeface="宋体" panose="02010600030101010101" pitchFamily="2" charset="-122"/>
              </a:rPr>
              <a:t>Фv</a:t>
            </a:r>
            <a:r>
              <a:rPr lang="zh-CN" altLang="en-US" sz="800">
                <a:latin typeface="宋体" panose="02010600030101010101" pitchFamily="2" charset="-122"/>
              </a:rPr>
              <a:t>与结温</a:t>
            </a:r>
            <a:r>
              <a:rPr lang="en-US" altLang="zh-CN" sz="800">
                <a:latin typeface="Times New Roman" panose="02020603050405020304" charset="0"/>
                <a:cs typeface="Times New Roman" panose="02020603050405020304" charset="0"/>
              </a:rPr>
              <a:t>T </a:t>
            </a:r>
            <a:r>
              <a:rPr lang="en-US" altLang="zh-CN" sz="800" baseline="-30000">
                <a:latin typeface="Times New Roman" panose="02020603050405020304" charset="0"/>
                <a:cs typeface="Times New Roman" panose="02020603050405020304" charset="0"/>
              </a:rPr>
              <a:t>j</a:t>
            </a:r>
            <a:r>
              <a:rPr lang="zh-CN" altLang="en-US" sz="800">
                <a:latin typeface="宋体" panose="02010600030101010101" pitchFamily="2" charset="-122"/>
              </a:rPr>
              <a:t>的关系</a:t>
            </a:r>
            <a:endParaRPr lang="zh-CN" altLang="en-US" sz="800">
              <a:latin typeface="Times New Roman" panose="02020603050405020304" charset="0"/>
              <a:cs typeface="Times New Roman" panose="02020603050405020304" charset="0"/>
            </a:endParaRPr>
          </a:p>
          <a:p>
            <a:pPr algn="ctr" defTabSz="347980">
              <a:spcBef>
                <a:spcPct val="50000"/>
              </a:spcBef>
            </a:pPr>
            <a:r>
              <a:rPr lang="en-US" altLang="zh-CN" sz="800" b="1">
                <a:latin typeface="宋体" panose="02010600030101010101" pitchFamily="2" charset="-122"/>
              </a:rPr>
              <a:t>Ф</a:t>
            </a:r>
            <a:r>
              <a:rPr lang="en-US" altLang="zh-CN" sz="800" baseline="-30000">
                <a:latin typeface="宋体" panose="02010600030101010101" pitchFamily="2" charset="-122"/>
              </a:rPr>
              <a:t>v</a:t>
            </a:r>
            <a:r>
              <a:rPr lang="zh-CN" altLang="en-US" sz="800">
                <a:latin typeface="宋体" panose="02010600030101010101" pitchFamily="2" charset="-122"/>
              </a:rPr>
              <a:t>（</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j2</a:t>
            </a:r>
            <a:r>
              <a:rPr lang="zh-CN" altLang="en-US" sz="800">
                <a:latin typeface="宋体" panose="02010600030101010101" pitchFamily="2" charset="-122"/>
              </a:rPr>
              <a:t>）</a:t>
            </a:r>
            <a:r>
              <a:rPr lang="en-US" altLang="zh-CN" sz="800">
                <a:latin typeface="Times New Roman" panose="02020603050405020304" charset="0"/>
                <a:cs typeface="Times New Roman" panose="02020603050405020304" charset="0"/>
              </a:rPr>
              <a:t>=</a:t>
            </a:r>
            <a:r>
              <a:rPr lang="en-US" altLang="zh-CN" sz="800" b="1">
                <a:latin typeface="宋体" panose="02010600030101010101" pitchFamily="2" charset="-122"/>
              </a:rPr>
              <a:t>Ф</a:t>
            </a:r>
            <a:r>
              <a:rPr lang="en-US" altLang="zh-CN" sz="800" baseline="-30000">
                <a:latin typeface="宋体" panose="02010600030101010101" pitchFamily="2" charset="-122"/>
              </a:rPr>
              <a:t>v</a:t>
            </a:r>
            <a:r>
              <a:rPr lang="zh-CN" altLang="en-US" sz="800">
                <a:latin typeface="宋体" panose="02010600030101010101" pitchFamily="2" charset="-122"/>
              </a:rPr>
              <a:t>（</a:t>
            </a:r>
            <a:r>
              <a:rPr lang="en-US" altLang="zh-CN" sz="800">
                <a:latin typeface="Times New Roman" panose="02020603050405020304" charset="0"/>
                <a:cs typeface="Times New Roman" panose="02020603050405020304" charset="0"/>
              </a:rPr>
              <a:t>T</a:t>
            </a:r>
            <a:r>
              <a:rPr lang="en-US" altLang="zh-CN" sz="800" baseline="-30000">
                <a:latin typeface="Times New Roman" panose="02020603050405020304" charset="0"/>
                <a:cs typeface="Times New Roman" panose="02020603050405020304" charset="0"/>
              </a:rPr>
              <a:t>j1</a:t>
            </a:r>
            <a:r>
              <a:rPr lang="zh-CN" altLang="en-US" sz="800">
                <a:latin typeface="宋体" panose="02010600030101010101" pitchFamily="2" charset="-122"/>
              </a:rPr>
              <a:t>）</a:t>
            </a:r>
            <a:r>
              <a:rPr lang="en-US" altLang="zh-CN" sz="800">
                <a:latin typeface="Times New Roman" panose="02020603050405020304" charset="0"/>
                <a:cs typeface="Times New Roman" panose="02020603050405020304" charset="0"/>
              </a:rPr>
              <a:t>e</a:t>
            </a:r>
            <a:r>
              <a:rPr lang="en-US" altLang="zh-CN" sz="800" baseline="30000">
                <a:latin typeface="Times New Roman" panose="02020603050405020304" charset="0"/>
                <a:cs typeface="Times New Roman" panose="02020603050405020304" charset="0"/>
              </a:rPr>
              <a:t> -k</a:t>
            </a:r>
            <a:r>
              <a:rPr lang="en-US" altLang="zh-CN" sz="800" baseline="30000">
                <a:latin typeface="宋体" panose="02010600030101010101" pitchFamily="2" charset="-122"/>
              </a:rPr>
              <a:t>Δ</a:t>
            </a:r>
            <a:r>
              <a:rPr lang="en-US" altLang="zh-CN" sz="800" baseline="30000">
                <a:latin typeface="Times New Roman" panose="02020603050405020304" charset="0"/>
                <a:cs typeface="Times New Roman" panose="02020603050405020304" charset="0"/>
              </a:rPr>
              <a:t>Tj</a:t>
            </a:r>
            <a:endParaRPr lang="en-US" altLang="zh-CN" sz="6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57" name="矩形 2356"/>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六、</a:t>
            </a:r>
            <a:r>
              <a:rPr lang="zh-CN" altLang="en-US" sz="1400">
                <a:latin typeface="宋体" panose="02010600030101010101" pitchFamily="2" charset="-122"/>
              </a:rPr>
              <a:t>降低</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热阻的途径</a:t>
            </a:r>
            <a:r>
              <a:rPr lang="zh-CN" altLang="en-US" sz="1400"/>
              <a:t> </a:t>
            </a:r>
            <a:endParaRPr lang="zh-CN" altLang="en-US" sz="1400"/>
          </a:p>
        </p:txBody>
      </p:sp>
      <p:sp>
        <p:nvSpPr>
          <p:cNvPr id="2358" name="矩形 2357"/>
          <p:cNvSpPr/>
          <p:nvPr/>
        </p:nvSpPr>
        <p:spPr>
          <a:xfrm>
            <a:off x="457200" y="474663"/>
            <a:ext cx="2314575" cy="388937"/>
          </a:xfrm>
          <a:prstGeom prst="rect">
            <a:avLst/>
          </a:prstGeom>
          <a:noFill/>
          <a:ln w="9525">
            <a:noFill/>
          </a:ln>
        </p:spPr>
        <p:txBody>
          <a:bodyPr lIns="34829" tIns="17415" rIns="34829" bIns="17415">
            <a:spAutoFit/>
          </a:bodyPr>
          <a:p>
            <a:pPr defTabSz="347980">
              <a:lnSpc>
                <a:spcPct val="88000"/>
              </a:lnSpc>
              <a:spcBef>
                <a:spcPct val="50000"/>
              </a:spcBef>
            </a:pPr>
            <a:r>
              <a:rPr lang="en-US" altLang="zh-CN" sz="900"/>
              <a:t>1.</a:t>
            </a:r>
            <a:r>
              <a:rPr lang="zh-CN" altLang="en-US" sz="900">
                <a:latin typeface="宋体" panose="02010600030101010101" pitchFamily="2" charset="-122"/>
              </a:rPr>
              <a:t>降低芯片的热阻</a:t>
            </a:r>
            <a:endParaRPr lang="zh-CN" altLang="en-US" sz="900">
              <a:latin typeface="宋体" panose="02010600030101010101" pitchFamily="2" charset="-122"/>
            </a:endParaRPr>
          </a:p>
          <a:p>
            <a:pPr defTabSz="347980">
              <a:lnSpc>
                <a:spcPct val="88000"/>
              </a:lnSpc>
              <a:spcBef>
                <a:spcPct val="50000"/>
              </a:spcBef>
            </a:pPr>
            <a:r>
              <a:rPr lang="en-US" altLang="zh-CN" sz="900"/>
              <a:t>2</a:t>
            </a:r>
            <a:r>
              <a:rPr lang="en-US" altLang="zh-CN" sz="900">
                <a:latin typeface="宋体" panose="02010600030101010101" pitchFamily="2" charset="-122"/>
              </a:rPr>
              <a:t>.</a:t>
            </a:r>
            <a:r>
              <a:rPr lang="zh-CN" altLang="en-US" sz="900">
                <a:latin typeface="宋体" panose="02010600030101010101" pitchFamily="2" charset="-122"/>
              </a:rPr>
              <a:t>优化热通道</a:t>
            </a:r>
            <a:r>
              <a:rPr lang="zh-CN" altLang="en-US" sz="1100">
                <a:latin typeface="宋体" panose="02010600030101010101" pitchFamily="2" charset="-122"/>
              </a:rPr>
              <a:t>  </a:t>
            </a:r>
            <a:endParaRPr lang="zh-CN" altLang="en-US" sz="1100">
              <a:latin typeface="宋体" panose="02010600030101010101" pitchFamily="2" charset="-122"/>
            </a:endParaRPr>
          </a:p>
        </p:txBody>
      </p:sp>
      <p:sp>
        <p:nvSpPr>
          <p:cNvPr id="2359" name="矩形 2358"/>
          <p:cNvSpPr/>
          <p:nvPr/>
        </p:nvSpPr>
        <p:spPr>
          <a:xfrm>
            <a:off x="542925" y="858838"/>
            <a:ext cx="2514600" cy="166687"/>
          </a:xfrm>
          <a:prstGeom prst="rect">
            <a:avLst/>
          </a:prstGeom>
          <a:noFill/>
          <a:ln w="9525">
            <a:noFill/>
          </a:ln>
        </p:spPr>
        <p:txBody>
          <a:bodyPr lIns="34829" tIns="17415" rIns="34829" bIns="17415">
            <a:spAutoFit/>
          </a:bodyPr>
          <a:p>
            <a:pPr defTabSz="347980">
              <a:spcBef>
                <a:spcPct val="50000"/>
              </a:spcBef>
            </a:pPr>
            <a:r>
              <a:rPr lang="zh-CN" altLang="en-US" sz="800"/>
              <a:t>（</a:t>
            </a:r>
            <a:r>
              <a:rPr lang="en-US" altLang="zh-CN" sz="800"/>
              <a:t>1</a:t>
            </a:r>
            <a:r>
              <a:rPr lang="zh-CN" altLang="en-US" sz="800"/>
              <a:t>）</a:t>
            </a:r>
            <a:r>
              <a:rPr lang="zh-CN" altLang="en-US" sz="800">
                <a:latin typeface="宋体" panose="02010600030101010101" pitchFamily="2" charset="-122"/>
              </a:rPr>
              <a:t>通道结构</a:t>
            </a:r>
            <a:r>
              <a:rPr lang="zh-CN" altLang="en-US" sz="800"/>
              <a:t> </a:t>
            </a:r>
            <a:endParaRPr lang="zh-CN" altLang="en-US" sz="800"/>
          </a:p>
        </p:txBody>
      </p:sp>
      <p:sp>
        <p:nvSpPr>
          <p:cNvPr id="2360" name="矩形 2359"/>
          <p:cNvSpPr/>
          <p:nvPr/>
        </p:nvSpPr>
        <p:spPr>
          <a:xfrm>
            <a:off x="542925" y="1630363"/>
            <a:ext cx="2800350" cy="346075"/>
          </a:xfrm>
          <a:prstGeom prst="rect">
            <a:avLst/>
          </a:prstGeom>
          <a:noFill/>
          <a:ln w="9525">
            <a:noFill/>
          </a:ln>
        </p:spPr>
        <p:txBody>
          <a:bodyPr lIns="34829" tIns="17415" rIns="34829" bIns="17415">
            <a:spAutoFit/>
          </a:bodyPr>
          <a:p>
            <a:pPr defTabSz="347980">
              <a:lnSpc>
                <a:spcPct val="88000"/>
              </a:lnSpc>
              <a:spcBef>
                <a:spcPct val="50000"/>
              </a:spcBef>
            </a:pPr>
            <a:r>
              <a:rPr lang="zh-CN" altLang="en-US" sz="800"/>
              <a:t>（</a:t>
            </a:r>
            <a:r>
              <a:rPr lang="en-US" altLang="zh-CN" sz="800"/>
              <a:t>2</a:t>
            </a:r>
            <a:r>
              <a:rPr lang="zh-CN" altLang="en-US" sz="800"/>
              <a:t>）</a:t>
            </a:r>
            <a:r>
              <a:rPr lang="zh-CN" altLang="en-US" sz="800">
                <a:latin typeface="Times New Roman" panose="02020603050405020304" charset="0"/>
              </a:rPr>
              <a:t>通道材料</a:t>
            </a:r>
            <a:r>
              <a:rPr lang="en-US" altLang="zh-CN" sz="800">
                <a:latin typeface="Times New Roman" panose="02020603050405020304" charset="0"/>
              </a:rPr>
              <a:t>——</a:t>
            </a:r>
            <a:r>
              <a:rPr lang="zh-CN" altLang="en-US" sz="800">
                <a:latin typeface="Times New Roman" panose="02020603050405020304" charset="0"/>
              </a:rPr>
              <a:t>导热系数</a:t>
            </a:r>
            <a:r>
              <a:rPr lang="en-US" altLang="zh-CN" sz="800">
                <a:latin typeface="宋体" panose="02010600030101010101" pitchFamily="2" charset="-122"/>
              </a:rPr>
              <a:t>λ</a:t>
            </a:r>
            <a:r>
              <a:rPr lang="zh-CN" altLang="en-US" sz="800">
                <a:latin typeface="Times New Roman" panose="02020603050405020304" charset="0"/>
              </a:rPr>
              <a:t>越大越好</a:t>
            </a:r>
            <a:r>
              <a:rPr lang="en-US" altLang="zh-CN" sz="800">
                <a:latin typeface="Times New Roman" panose="02020603050405020304" charset="0"/>
              </a:rPr>
              <a:t>;</a:t>
            </a:r>
            <a:endParaRPr lang="en-US" altLang="zh-CN" sz="800">
              <a:latin typeface="宋体" panose="02010600030101010101" pitchFamily="2" charset="-122"/>
            </a:endParaRPr>
          </a:p>
          <a:p>
            <a:pPr defTabSz="347980">
              <a:lnSpc>
                <a:spcPct val="88000"/>
              </a:lnSpc>
              <a:spcBef>
                <a:spcPct val="50000"/>
              </a:spcBef>
            </a:pPr>
            <a:r>
              <a:rPr lang="zh-CN" altLang="en-US" sz="800"/>
              <a:t>（</a:t>
            </a:r>
            <a:r>
              <a:rPr lang="en-US" altLang="zh-CN" sz="800"/>
              <a:t>3</a:t>
            </a:r>
            <a:r>
              <a:rPr lang="zh-CN" altLang="en-US" sz="800"/>
              <a:t>）</a:t>
            </a:r>
            <a:r>
              <a:rPr lang="zh-CN" altLang="en-US" sz="800">
                <a:latin typeface="宋体" panose="02010600030101010101" pitchFamily="2" charset="-122"/>
              </a:rPr>
              <a:t>改良封装工艺，令通道环节间的界面接触更紧密可靠。</a:t>
            </a:r>
            <a:r>
              <a:rPr lang="zh-CN" altLang="en-US" sz="900">
                <a:latin typeface="宋体" panose="02010600030101010101" pitchFamily="2" charset="-122"/>
              </a:rPr>
              <a:t> </a:t>
            </a:r>
            <a:endParaRPr lang="zh-CN" altLang="en-US" sz="900">
              <a:latin typeface="宋体" panose="02010600030101010101" pitchFamily="2" charset="-122"/>
            </a:endParaRPr>
          </a:p>
        </p:txBody>
      </p:sp>
      <p:sp>
        <p:nvSpPr>
          <p:cNvPr id="2361" name="矩形 2360"/>
          <p:cNvSpPr/>
          <p:nvPr/>
        </p:nvSpPr>
        <p:spPr>
          <a:xfrm>
            <a:off x="885825" y="1008063"/>
            <a:ext cx="1914525" cy="623887"/>
          </a:xfrm>
          <a:prstGeom prst="rect">
            <a:avLst/>
          </a:prstGeom>
          <a:noFill/>
          <a:ln w="9525">
            <a:noFill/>
          </a:ln>
        </p:spPr>
        <p:txBody>
          <a:bodyPr lIns="34829" tIns="17415" rIns="34829" bIns="17415">
            <a:spAutoFit/>
          </a:bodyPr>
          <a:p>
            <a:pPr defTabSz="347980">
              <a:spcBef>
                <a:spcPct val="50000"/>
              </a:spcBef>
              <a:buChar char="•"/>
            </a:pPr>
            <a:r>
              <a:rPr lang="zh-CN" altLang="en-US" sz="700">
                <a:latin typeface="宋体" panose="02010600030101010101" pitchFamily="2" charset="-122"/>
              </a:rPr>
              <a:t>长度（</a:t>
            </a:r>
            <a:r>
              <a:rPr lang="en-US" altLang="zh-CN" sz="700">
                <a:latin typeface="Times New Roman" panose="02020603050405020304" charset="0"/>
                <a:cs typeface="Times New Roman" panose="02020603050405020304" charset="0"/>
              </a:rPr>
              <a:t>L</a:t>
            </a:r>
            <a:r>
              <a:rPr lang="zh-CN" altLang="en-US" sz="700">
                <a:latin typeface="宋体" panose="02010600030101010101" pitchFamily="2" charset="-122"/>
              </a:rPr>
              <a:t>）越短越好；</a:t>
            </a:r>
            <a:r>
              <a:rPr lang="zh-CN" altLang="en-US" sz="700"/>
              <a:t> </a:t>
            </a:r>
            <a:endParaRPr lang="zh-CN" altLang="en-US" sz="700"/>
          </a:p>
          <a:p>
            <a:pPr defTabSz="347980">
              <a:spcBef>
                <a:spcPct val="50000"/>
              </a:spcBef>
              <a:buChar char="•"/>
            </a:pPr>
            <a:r>
              <a:rPr lang="zh-CN" altLang="en-US" sz="700">
                <a:latin typeface="宋体" panose="02010600030101010101" pitchFamily="2" charset="-122"/>
              </a:rPr>
              <a:t>面积（</a:t>
            </a:r>
            <a:r>
              <a:rPr lang="en-US" altLang="zh-CN" sz="700">
                <a:latin typeface="Times New Roman" panose="02020603050405020304" charset="0"/>
                <a:cs typeface="Times New Roman" panose="02020603050405020304" charset="0"/>
              </a:rPr>
              <a:t>S</a:t>
            </a:r>
            <a:r>
              <a:rPr lang="zh-CN" altLang="en-US" sz="700">
                <a:latin typeface="宋体" panose="02010600030101010101" pitchFamily="2" charset="-122"/>
              </a:rPr>
              <a:t>）越大越好；</a:t>
            </a:r>
            <a:r>
              <a:rPr lang="zh-CN" altLang="en-US" sz="700"/>
              <a:t> </a:t>
            </a:r>
            <a:endParaRPr lang="zh-CN" altLang="en-US" sz="700"/>
          </a:p>
          <a:p>
            <a:pPr defTabSz="347980">
              <a:spcBef>
                <a:spcPct val="50000"/>
              </a:spcBef>
              <a:buChar char="•"/>
            </a:pPr>
            <a:r>
              <a:rPr lang="zh-CN" altLang="en-US" sz="700">
                <a:latin typeface="宋体" panose="02010600030101010101" pitchFamily="2" charset="-122"/>
              </a:rPr>
              <a:t>环节越少越好；</a:t>
            </a:r>
            <a:r>
              <a:rPr lang="zh-CN" altLang="en-US" sz="700"/>
              <a:t> </a:t>
            </a:r>
            <a:endParaRPr lang="zh-CN" altLang="en-US" sz="700"/>
          </a:p>
          <a:p>
            <a:pPr defTabSz="347980">
              <a:spcBef>
                <a:spcPct val="50000"/>
              </a:spcBef>
              <a:buChar char="•"/>
            </a:pPr>
            <a:r>
              <a:rPr lang="zh-CN" altLang="en-US" sz="700">
                <a:latin typeface="宋体" panose="02010600030101010101" pitchFamily="2" charset="-122"/>
              </a:rPr>
              <a:t>消除通道上的热传导瓶颈。</a:t>
            </a:r>
            <a:r>
              <a:rPr lang="zh-CN" altLang="en-US" sz="700"/>
              <a:t> </a:t>
            </a:r>
            <a:endParaRPr lang="zh-CN" altLang="en-US" sz="700"/>
          </a:p>
        </p:txBody>
      </p:sp>
      <p:sp>
        <p:nvSpPr>
          <p:cNvPr id="2362" name="矩形 2361"/>
          <p:cNvSpPr/>
          <p:nvPr/>
        </p:nvSpPr>
        <p:spPr>
          <a:xfrm>
            <a:off x="466725" y="2014538"/>
            <a:ext cx="2314575" cy="344487"/>
          </a:xfrm>
          <a:prstGeom prst="rect">
            <a:avLst/>
          </a:prstGeom>
          <a:noFill/>
          <a:ln w="9525">
            <a:noFill/>
          </a:ln>
        </p:spPr>
        <p:txBody>
          <a:bodyPr lIns="34829" tIns="17415" rIns="34829" bIns="17415">
            <a:spAutoFit/>
          </a:bodyPr>
          <a:p>
            <a:pPr defTabSz="347980">
              <a:lnSpc>
                <a:spcPct val="88000"/>
              </a:lnSpc>
              <a:spcBef>
                <a:spcPct val="50000"/>
              </a:spcBef>
            </a:pPr>
            <a:r>
              <a:rPr lang="en-US" altLang="zh-CN" sz="900"/>
              <a:t>3.</a:t>
            </a:r>
            <a:r>
              <a:rPr lang="zh-CN" altLang="en-US" sz="900">
                <a:latin typeface="宋体" panose="02010600030101010101" pitchFamily="2" charset="-122"/>
              </a:rPr>
              <a:t>强化电通道的导</a:t>
            </a:r>
            <a:r>
              <a:rPr lang="en-US" altLang="zh-CN" sz="900">
                <a:latin typeface="宋体" panose="02010600030101010101" pitchFamily="2" charset="-122"/>
              </a:rPr>
              <a:t>/</a:t>
            </a:r>
            <a:r>
              <a:rPr lang="zh-CN" altLang="en-US" sz="900">
                <a:latin typeface="宋体" panose="02010600030101010101" pitchFamily="2" charset="-122"/>
              </a:rPr>
              <a:t>散热功能 </a:t>
            </a:r>
            <a:endParaRPr lang="zh-CN" altLang="en-US" sz="900">
              <a:latin typeface="宋体" panose="02010600030101010101" pitchFamily="2" charset="-122"/>
            </a:endParaRPr>
          </a:p>
          <a:p>
            <a:pPr defTabSz="347980">
              <a:lnSpc>
                <a:spcPct val="88000"/>
              </a:lnSpc>
              <a:spcBef>
                <a:spcPct val="50000"/>
              </a:spcBef>
            </a:pPr>
            <a:r>
              <a:rPr lang="en-US" altLang="zh-CN" sz="900"/>
              <a:t>4</a:t>
            </a:r>
            <a:r>
              <a:rPr lang="en-US" altLang="zh-CN" sz="900">
                <a:latin typeface="宋体" panose="02010600030101010101" pitchFamily="2" charset="-122"/>
              </a:rPr>
              <a:t>.</a:t>
            </a:r>
            <a:r>
              <a:rPr lang="zh-CN" altLang="en-US" sz="900">
                <a:latin typeface="宋体" panose="02010600030101010101" pitchFamily="2" charset="-122"/>
              </a:rPr>
              <a:t>选用导</a:t>
            </a:r>
            <a:r>
              <a:rPr lang="en-US" altLang="zh-CN" sz="900">
                <a:latin typeface="宋体" panose="02010600030101010101" pitchFamily="2" charset="-122"/>
              </a:rPr>
              <a:t>/</a:t>
            </a:r>
            <a:r>
              <a:rPr lang="zh-CN" altLang="en-US" sz="900">
                <a:latin typeface="宋体" panose="02010600030101010101" pitchFamily="2" charset="-122"/>
              </a:rPr>
              <a:t>散热性能更高的出光通道材料 </a:t>
            </a:r>
            <a:endParaRPr lang="zh-CN" altLang="en-US" sz="900">
              <a:latin typeface="宋体" panose="02010600030101010101" pitchFamily="2"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65" name="矩形 2364"/>
          <p:cNvSpPr/>
          <p:nvPr/>
        </p:nvSpPr>
        <p:spPr>
          <a:xfrm>
            <a:off x="285750" y="207963"/>
            <a:ext cx="2886075" cy="249237"/>
          </a:xfrm>
          <a:prstGeom prst="rect">
            <a:avLst/>
          </a:prstGeom>
          <a:noFill/>
          <a:ln w="9525">
            <a:noFill/>
          </a:ln>
        </p:spPr>
        <p:txBody>
          <a:bodyPr lIns="34829" tIns="17415" rIns="34829" bIns="17415">
            <a:spAutoFit/>
          </a:bodyPr>
          <a:p>
            <a:pPr defTabSz="347980">
              <a:spcBef>
                <a:spcPct val="50000"/>
              </a:spcBef>
            </a:pPr>
            <a:r>
              <a:rPr lang="zh-CN" altLang="en-US" sz="1400"/>
              <a:t>七、</a:t>
            </a:r>
            <a:r>
              <a:rPr lang="en-US" altLang="zh-CN" sz="1400">
                <a:latin typeface="Times New Roman" panose="02020603050405020304" charset="0"/>
                <a:cs typeface="Times New Roman" panose="02020603050405020304" charset="0"/>
              </a:rPr>
              <a:t>LED</a:t>
            </a:r>
            <a:r>
              <a:rPr lang="zh-CN" altLang="en-US" sz="1400">
                <a:latin typeface="宋体" panose="02010600030101010101" pitchFamily="2" charset="-122"/>
              </a:rPr>
              <a:t>应用中的导热和散热</a:t>
            </a:r>
            <a:endParaRPr lang="zh-CN" altLang="en-US" sz="1400"/>
          </a:p>
        </p:txBody>
      </p:sp>
      <p:sp>
        <p:nvSpPr>
          <p:cNvPr id="2366" name="矩形 2365"/>
          <p:cNvSpPr/>
          <p:nvPr/>
        </p:nvSpPr>
        <p:spPr>
          <a:xfrm>
            <a:off x="457200" y="474663"/>
            <a:ext cx="2314575" cy="155575"/>
          </a:xfrm>
          <a:prstGeom prst="rect">
            <a:avLst/>
          </a:prstGeom>
          <a:noFill/>
          <a:ln w="9525">
            <a:noFill/>
          </a:ln>
        </p:spPr>
        <p:txBody>
          <a:bodyPr lIns="34829" tIns="17415" rIns="34829" bIns="17415">
            <a:spAutoFit/>
          </a:bodyPr>
          <a:p>
            <a:pPr defTabSz="347980">
              <a:lnSpc>
                <a:spcPct val="88000"/>
              </a:lnSpc>
              <a:spcBef>
                <a:spcPct val="50000"/>
              </a:spcBef>
            </a:pPr>
            <a:r>
              <a:rPr lang="en-US" altLang="zh-CN" sz="900"/>
              <a:t>1.</a:t>
            </a:r>
            <a:r>
              <a:rPr lang="zh-CN" altLang="en-US" sz="900">
                <a:latin typeface="宋体" panose="02010600030101010101" pitchFamily="2" charset="-122"/>
              </a:rPr>
              <a:t>依</a:t>
            </a:r>
            <a:r>
              <a:rPr lang="en-US" altLang="zh-CN" sz="900">
                <a:latin typeface="宋体" panose="02010600030101010101" pitchFamily="2" charset="-122"/>
              </a:rPr>
              <a:t>LED</a:t>
            </a:r>
            <a:r>
              <a:rPr lang="zh-CN" altLang="en-US" sz="900">
                <a:latin typeface="宋体" panose="02010600030101010101" pitchFamily="2" charset="-122"/>
              </a:rPr>
              <a:t>结温</a:t>
            </a:r>
            <a:r>
              <a:rPr lang="en-US" altLang="zh-CN" sz="900">
                <a:latin typeface="宋体" panose="02010600030101010101" pitchFamily="2" charset="-122"/>
              </a:rPr>
              <a:t>T</a:t>
            </a:r>
            <a:r>
              <a:rPr lang="en-US" altLang="zh-CN" sz="900" baseline="-25000">
                <a:latin typeface="宋体" panose="02010600030101010101" pitchFamily="2" charset="-122"/>
              </a:rPr>
              <a:t>J</a:t>
            </a:r>
            <a:r>
              <a:rPr lang="zh-CN" altLang="en-US" sz="900">
                <a:latin typeface="宋体" panose="02010600030101010101" pitchFamily="2" charset="-122"/>
              </a:rPr>
              <a:t>的要求设计二次散热机构 </a:t>
            </a:r>
            <a:endParaRPr lang="zh-CN" altLang="en-US" sz="900">
              <a:latin typeface="宋体" panose="02010600030101010101" pitchFamily="2" charset="-122"/>
            </a:endParaRPr>
          </a:p>
        </p:txBody>
      </p:sp>
      <p:sp>
        <p:nvSpPr>
          <p:cNvPr id="2367" name="矩形 2366"/>
          <p:cNvSpPr/>
          <p:nvPr/>
        </p:nvSpPr>
        <p:spPr>
          <a:xfrm>
            <a:off x="628650" y="652463"/>
            <a:ext cx="2486025" cy="747712"/>
          </a:xfrm>
          <a:prstGeom prst="rect">
            <a:avLst/>
          </a:prstGeom>
          <a:noFill/>
          <a:ln w="9525">
            <a:noFill/>
          </a:ln>
        </p:spPr>
        <p:txBody>
          <a:bodyPr lIns="34829" tIns="17415" rIns="34829" bIns="17415">
            <a:spAutoFit/>
          </a:bodyPr>
          <a:p>
            <a:pPr defTabSz="347980">
              <a:spcBef>
                <a:spcPct val="50000"/>
              </a:spcBef>
            </a:pPr>
            <a:r>
              <a:rPr lang="en-US" altLang="zh-CN" sz="700">
                <a:latin typeface="宋体" panose="02010600030101010101" pitchFamily="2" charset="-122"/>
              </a:rPr>
              <a:t>①</a:t>
            </a:r>
            <a:r>
              <a:rPr lang="zh-CN" altLang="en-US" sz="700">
                <a:latin typeface="宋体" panose="02010600030101010101" pitchFamily="2" charset="-122"/>
              </a:rPr>
              <a:t>取得正确的</a:t>
            </a:r>
            <a:r>
              <a:rPr lang="en-US" altLang="zh-CN" sz="700">
                <a:latin typeface="宋体" panose="02010600030101010101" pitchFamily="2" charset="-122"/>
              </a:rPr>
              <a:t>LED</a:t>
            </a:r>
            <a:r>
              <a:rPr lang="zh-CN" altLang="en-US" sz="700">
                <a:latin typeface="宋体" panose="02010600030101010101" pitchFamily="2" charset="-122"/>
              </a:rPr>
              <a:t>热阻值</a:t>
            </a:r>
            <a:r>
              <a:rPr lang="en-US" altLang="zh-CN" sz="700">
                <a:latin typeface="宋体" panose="02010600030101010101" pitchFamily="2" charset="-122"/>
              </a:rPr>
              <a:t>R</a:t>
            </a:r>
            <a:r>
              <a:rPr lang="en-US" altLang="zh-CN" sz="700" baseline="-30000">
                <a:latin typeface="宋体" panose="02010600030101010101" pitchFamily="2" charset="-122"/>
              </a:rPr>
              <a:t>thjs</a:t>
            </a:r>
            <a:r>
              <a:rPr lang="zh-CN" altLang="en-US" sz="700">
                <a:latin typeface="宋体" panose="02010600030101010101" pitchFamily="2" charset="-122"/>
              </a:rPr>
              <a:t>或</a:t>
            </a:r>
            <a:r>
              <a:rPr lang="en-US" altLang="zh-CN" sz="700">
                <a:latin typeface="宋体" panose="02010600030101010101" pitchFamily="2" charset="-122"/>
              </a:rPr>
              <a:t>R</a:t>
            </a:r>
            <a:r>
              <a:rPr lang="en-US" altLang="zh-CN" sz="700" baseline="-30000">
                <a:latin typeface="宋体" panose="02010600030101010101" pitchFamily="2" charset="-122"/>
              </a:rPr>
              <a:t>thjb</a:t>
            </a:r>
            <a:r>
              <a:rPr lang="zh-CN" altLang="en-US" sz="700">
                <a:latin typeface="宋体" panose="02010600030101010101" pitchFamily="2" charset="-122"/>
              </a:rPr>
              <a:t>； </a:t>
            </a:r>
            <a:endParaRPr lang="zh-CN" altLang="en-US" sz="700">
              <a:latin typeface="宋体" panose="02010600030101010101" pitchFamily="2" charset="-122"/>
            </a:endParaRPr>
          </a:p>
          <a:p>
            <a:pPr defTabSz="347980">
              <a:spcBef>
                <a:spcPct val="50000"/>
              </a:spcBef>
            </a:pPr>
            <a:r>
              <a:rPr lang="en-US" altLang="zh-CN" sz="700">
                <a:latin typeface="宋体" panose="02010600030101010101" pitchFamily="2" charset="-122"/>
              </a:rPr>
              <a:t>②</a:t>
            </a:r>
            <a:r>
              <a:rPr lang="zh-CN" altLang="en-US" sz="700">
                <a:latin typeface="宋体" panose="02010600030101010101" pitchFamily="2" charset="-122"/>
              </a:rPr>
              <a:t>评估</a:t>
            </a:r>
            <a:r>
              <a:rPr lang="en-US" altLang="zh-CN" sz="700">
                <a:latin typeface="宋体" panose="02010600030101010101" pitchFamily="2" charset="-122"/>
              </a:rPr>
              <a:t>LED</a:t>
            </a:r>
            <a:r>
              <a:rPr lang="zh-CN" altLang="en-US" sz="700">
                <a:latin typeface="宋体" panose="02010600030101010101" pitchFamily="2" charset="-122"/>
              </a:rPr>
              <a:t>工作时可能遭遇的最高环境温度</a:t>
            </a:r>
            <a:r>
              <a:rPr lang="en-US" altLang="zh-CN" sz="700">
                <a:latin typeface="宋体" panose="02010600030101010101" pitchFamily="2" charset="-122"/>
              </a:rPr>
              <a:t>T</a:t>
            </a:r>
            <a:r>
              <a:rPr lang="en-US" altLang="zh-CN" sz="700" baseline="-30000">
                <a:latin typeface="宋体" panose="02010600030101010101" pitchFamily="2" charset="-122"/>
              </a:rPr>
              <a:t>amax</a:t>
            </a:r>
            <a:r>
              <a:rPr lang="zh-CN" altLang="en-US" sz="700">
                <a:latin typeface="宋体" panose="02010600030101010101" pitchFamily="2" charset="-122"/>
              </a:rPr>
              <a:t>； </a:t>
            </a:r>
            <a:endParaRPr lang="zh-CN" altLang="en-US" sz="700">
              <a:latin typeface="宋体" panose="02010600030101010101" pitchFamily="2" charset="-122"/>
            </a:endParaRPr>
          </a:p>
          <a:p>
            <a:pPr defTabSz="347980">
              <a:spcBef>
                <a:spcPct val="50000"/>
              </a:spcBef>
            </a:pPr>
            <a:r>
              <a:rPr lang="en-US" altLang="zh-CN" sz="700">
                <a:latin typeface="宋体" panose="02010600030101010101" pitchFamily="2" charset="-122"/>
              </a:rPr>
              <a:t>③</a:t>
            </a:r>
            <a:r>
              <a:rPr lang="zh-CN" altLang="en-US" sz="700">
                <a:latin typeface="宋体" panose="02010600030101010101" pitchFamily="2" charset="-122"/>
              </a:rPr>
              <a:t>为使</a:t>
            </a:r>
            <a:r>
              <a:rPr lang="en-US" altLang="zh-CN" sz="700">
                <a:latin typeface="宋体" panose="02010600030101010101" pitchFamily="2" charset="-122"/>
              </a:rPr>
              <a:t>LED</a:t>
            </a:r>
            <a:r>
              <a:rPr lang="zh-CN" altLang="en-US" sz="700">
                <a:latin typeface="宋体" panose="02010600030101010101" pitchFamily="2" charset="-122"/>
              </a:rPr>
              <a:t>可靠地工作，最好将</a:t>
            </a:r>
            <a:r>
              <a:rPr lang="en-US" altLang="zh-CN" sz="700">
                <a:latin typeface="宋体" panose="02010600030101010101" pitchFamily="2" charset="-122"/>
              </a:rPr>
              <a:t>LED</a:t>
            </a:r>
            <a:r>
              <a:rPr lang="zh-CN" altLang="en-US" sz="700">
                <a:latin typeface="宋体" panose="02010600030101010101" pitchFamily="2" charset="-122"/>
              </a:rPr>
              <a:t>正常工作时的最大结温</a:t>
            </a:r>
            <a:r>
              <a:rPr lang="en-US" altLang="zh-CN" sz="700">
                <a:latin typeface="宋体" panose="02010600030101010101" pitchFamily="2" charset="-122"/>
              </a:rPr>
              <a:t>T</a:t>
            </a:r>
            <a:r>
              <a:rPr lang="en-US" altLang="zh-CN" sz="700" baseline="30000">
                <a:latin typeface="宋体" panose="02010600030101010101" pitchFamily="2" charset="-122"/>
              </a:rPr>
              <a:t>’</a:t>
            </a:r>
            <a:r>
              <a:rPr lang="en-US" altLang="zh-CN" sz="700" baseline="-30000">
                <a:latin typeface="宋体" panose="02010600030101010101" pitchFamily="2" charset="-122"/>
              </a:rPr>
              <a:t>jmax</a:t>
            </a:r>
            <a:r>
              <a:rPr lang="zh-CN" altLang="en-US" sz="700">
                <a:latin typeface="宋体" panose="02010600030101010101" pitchFamily="2" charset="-122"/>
              </a:rPr>
              <a:t>设定低于</a:t>
            </a:r>
            <a:r>
              <a:rPr lang="en-US" altLang="zh-CN" sz="700">
                <a:latin typeface="宋体" panose="02010600030101010101" pitchFamily="2" charset="-122"/>
              </a:rPr>
              <a:t>LED</a:t>
            </a:r>
            <a:r>
              <a:rPr lang="zh-CN" altLang="en-US" sz="700">
                <a:latin typeface="宋体" panose="02010600030101010101" pitchFamily="2" charset="-122"/>
              </a:rPr>
              <a:t>结温的最大额定值</a:t>
            </a:r>
            <a:r>
              <a:rPr lang="en-US" altLang="zh-CN" sz="700">
                <a:latin typeface="宋体" panose="02010600030101010101" pitchFamily="2" charset="-122"/>
              </a:rPr>
              <a:t>T</a:t>
            </a:r>
            <a:r>
              <a:rPr lang="en-US" altLang="zh-CN" sz="700" baseline="-30000">
                <a:latin typeface="宋体" panose="02010600030101010101" pitchFamily="2" charset="-122"/>
              </a:rPr>
              <a:t>jmax</a:t>
            </a:r>
            <a:r>
              <a:rPr lang="zh-CN" altLang="en-US" sz="700">
                <a:latin typeface="宋体" panose="02010600030101010101" pitchFamily="2" charset="-122"/>
              </a:rPr>
              <a:t>； </a:t>
            </a:r>
            <a:endParaRPr lang="zh-CN" altLang="en-US" sz="700">
              <a:latin typeface="宋体" panose="02010600030101010101" pitchFamily="2" charset="-122"/>
            </a:endParaRPr>
          </a:p>
          <a:p>
            <a:pPr defTabSz="347980">
              <a:spcBef>
                <a:spcPct val="50000"/>
              </a:spcBef>
            </a:pPr>
            <a:r>
              <a:rPr lang="en-US" altLang="zh-CN" sz="700">
                <a:latin typeface="宋体" panose="02010600030101010101" pitchFamily="2" charset="-122"/>
              </a:rPr>
              <a:t>④</a:t>
            </a:r>
            <a:r>
              <a:rPr lang="zh-CN" altLang="en-US" sz="700">
                <a:latin typeface="宋体" panose="02010600030101010101" pitchFamily="2" charset="-122"/>
              </a:rPr>
              <a:t>确定不超出额定功率的最大输入功率</a:t>
            </a:r>
            <a:r>
              <a:rPr lang="en-US" altLang="zh-CN" sz="700">
                <a:latin typeface="宋体" panose="02010600030101010101" pitchFamily="2" charset="-122"/>
              </a:rPr>
              <a:t>P</a:t>
            </a:r>
            <a:r>
              <a:rPr lang="en-US" altLang="zh-CN" sz="700" baseline="-30000">
                <a:latin typeface="宋体" panose="02010600030101010101" pitchFamily="2" charset="-122"/>
              </a:rPr>
              <a:t>dmax</a:t>
            </a:r>
            <a:r>
              <a:rPr lang="zh-CN" altLang="en-US" sz="700">
                <a:latin typeface="宋体" panose="02010600030101010101" pitchFamily="2" charset="-122"/>
              </a:rPr>
              <a:t>；</a:t>
            </a:r>
            <a:r>
              <a:rPr lang="zh-CN" altLang="en-US" sz="800">
                <a:latin typeface="宋体" panose="02010600030101010101" pitchFamily="2" charset="-122"/>
              </a:rPr>
              <a:t> </a:t>
            </a:r>
            <a:endParaRPr lang="zh-CN" altLang="en-US" sz="800">
              <a:latin typeface="宋体" panose="02010600030101010101" pitchFamily="2" charset="-122"/>
            </a:endParaRPr>
          </a:p>
        </p:txBody>
      </p:sp>
      <p:sp>
        <p:nvSpPr>
          <p:cNvPr id="2368" name="矩形 2367"/>
          <p:cNvSpPr/>
          <p:nvPr/>
        </p:nvSpPr>
        <p:spPr>
          <a:xfrm>
            <a:off x="600075" y="1452563"/>
            <a:ext cx="228600" cy="142875"/>
          </a:xfrm>
          <a:prstGeom prst="rect">
            <a:avLst/>
          </a:prstGeom>
          <a:noFill/>
          <a:ln w="9525">
            <a:noFill/>
          </a:ln>
        </p:spPr>
        <p:txBody>
          <a:bodyPr lIns="34829" tIns="17415" rIns="34829" bIns="17415">
            <a:spAutoFit/>
          </a:bodyPr>
          <a:p>
            <a:pPr algn="ctr" defTabSz="347980">
              <a:spcBef>
                <a:spcPct val="50000"/>
              </a:spcBef>
            </a:pPr>
            <a:r>
              <a:rPr lang="en-US" altLang="zh-CN" sz="700">
                <a:latin typeface="宋体" panose="02010600030101010101" pitchFamily="2" charset="-122"/>
              </a:rPr>
              <a:t>⑤</a:t>
            </a:r>
            <a:endParaRPr lang="en-US" altLang="zh-CN" sz="700">
              <a:latin typeface="宋体" panose="02010600030101010101" pitchFamily="2" charset="-122"/>
            </a:endParaRPr>
          </a:p>
        </p:txBody>
      </p:sp>
      <p:graphicFrame>
        <p:nvGraphicFramePr>
          <p:cNvPr id="2369" name="对象 2368"/>
          <p:cNvGraphicFramePr>
            <a:graphicFrameLocks noChangeAspect="1"/>
          </p:cNvGraphicFramePr>
          <p:nvPr/>
        </p:nvGraphicFramePr>
        <p:xfrm>
          <a:off x="771525" y="1392238"/>
          <a:ext cx="1343025" cy="322262"/>
        </p:xfrm>
        <a:graphic>
          <a:graphicData uri="http://schemas.openxmlformats.org/presentationml/2006/ole">
            <mc:AlternateContent xmlns:mc="http://schemas.openxmlformats.org/markup-compatibility/2006">
              <mc:Choice xmlns:v="urn:schemas-microsoft-com:vml" Requires="v">
                <p:oleObj spid="_x0000_s3097" name="" r:id="rId1" imgW="1393190" imgH="838200" progId="Word.Document.8">
                  <p:embed/>
                </p:oleObj>
              </mc:Choice>
              <mc:Fallback>
                <p:oleObj name="" r:id="rId1" imgW="1393190" imgH="838200" progId="Word.Document.8">
                  <p:embed/>
                  <p:pic>
                    <p:nvPicPr>
                      <p:cNvPr id="0" name="图片 3096"/>
                      <p:cNvPicPr/>
                      <p:nvPr/>
                    </p:nvPicPr>
                    <p:blipFill>
                      <a:blip r:embed="rId2"/>
                      <a:stretch>
                        <a:fillRect/>
                      </a:stretch>
                    </p:blipFill>
                    <p:spPr>
                      <a:xfrm>
                        <a:off x="771525" y="1392238"/>
                        <a:ext cx="1343025" cy="322262"/>
                      </a:xfrm>
                      <a:prstGeom prst="rect">
                        <a:avLst/>
                      </a:prstGeom>
                      <a:noFill/>
                      <a:ln w="38100">
                        <a:noFill/>
                        <a:miter/>
                      </a:ln>
                    </p:spPr>
                  </p:pic>
                </p:oleObj>
              </mc:Fallback>
            </mc:AlternateContent>
          </a:graphicData>
        </a:graphic>
      </p:graphicFrame>
      <p:sp>
        <p:nvSpPr>
          <p:cNvPr id="2370" name="矩形 2369"/>
          <p:cNvSpPr/>
          <p:nvPr/>
        </p:nvSpPr>
        <p:spPr>
          <a:xfrm>
            <a:off x="619125" y="1689100"/>
            <a:ext cx="2543175" cy="346075"/>
          </a:xfrm>
          <a:prstGeom prst="rect">
            <a:avLst/>
          </a:prstGeom>
          <a:noFill/>
          <a:ln w="9525">
            <a:noFill/>
          </a:ln>
        </p:spPr>
        <p:txBody>
          <a:bodyPr lIns="34829" tIns="17415" rIns="34829" bIns="17415">
            <a:spAutoFit/>
          </a:bodyPr>
          <a:p>
            <a:pPr algn="just" defTabSz="347980">
              <a:spcBef>
                <a:spcPct val="50000"/>
              </a:spcBef>
            </a:pPr>
            <a:r>
              <a:rPr lang="en-US" altLang="zh-CN" sz="600">
                <a:latin typeface="Times New Roman" panose="02020603050405020304" charset="0"/>
                <a:cs typeface="Times New Roman" panose="02020603050405020304" charset="0"/>
              </a:rPr>
              <a:t> </a:t>
            </a:r>
            <a:r>
              <a:rPr lang="en-US" altLang="zh-CN" sz="700">
                <a:latin typeface="宋体" panose="02010600030101010101" pitchFamily="2" charset="-122"/>
              </a:rPr>
              <a:t>⑥</a:t>
            </a:r>
            <a:r>
              <a:rPr lang="zh-CN" altLang="en-US" sz="700">
                <a:latin typeface="宋体" panose="02010600030101010101" pitchFamily="2" charset="-122"/>
              </a:rPr>
              <a:t>计算二次散热机构容许的最大热阻</a:t>
            </a:r>
            <a:endParaRPr lang="zh-CN" altLang="en-US" sz="700">
              <a:latin typeface="Times New Roman" panose="02020603050405020304" charset="0"/>
              <a:cs typeface="Times New Roman" panose="02020603050405020304" charset="0"/>
            </a:endParaRPr>
          </a:p>
          <a:p>
            <a:pPr algn="ctr" defTabSz="347980">
              <a:spcBef>
                <a:spcPct val="50000"/>
              </a:spcBef>
            </a:pPr>
            <a:r>
              <a:rPr lang="en-US" altLang="zh-CN" sz="900">
                <a:latin typeface="Times New Roman" panose="02020603050405020304" charset="0"/>
                <a:cs typeface="Times New Roman" panose="02020603050405020304" charset="0"/>
              </a:rPr>
              <a:t>R</a:t>
            </a:r>
            <a:r>
              <a:rPr lang="en-US" altLang="zh-CN" sz="900" baseline="-30000">
                <a:latin typeface="Times New Roman" panose="02020603050405020304" charset="0"/>
                <a:cs typeface="Times New Roman" panose="02020603050405020304" charset="0"/>
              </a:rPr>
              <a:t>thsa</a:t>
            </a:r>
            <a:r>
              <a:rPr lang="en-US" altLang="zh-CN" sz="900">
                <a:latin typeface="Times New Roman" panose="02020603050405020304" charset="0"/>
                <a:cs typeface="Times New Roman" panose="02020603050405020304" charset="0"/>
              </a:rPr>
              <a:t>= R</a:t>
            </a:r>
            <a:r>
              <a:rPr lang="en-US" altLang="zh-CN" sz="900" baseline="-30000">
                <a:latin typeface="Times New Roman" panose="02020603050405020304" charset="0"/>
                <a:cs typeface="Times New Roman" panose="02020603050405020304" charset="0"/>
              </a:rPr>
              <a:t>thja</a:t>
            </a:r>
            <a:r>
              <a:rPr lang="en-US" altLang="zh-CN" sz="900">
                <a:latin typeface="Times New Roman" panose="02020603050405020304" charset="0"/>
                <a:cs typeface="Times New Roman" panose="02020603050405020304" charset="0"/>
              </a:rPr>
              <a:t>-R</a:t>
            </a:r>
            <a:r>
              <a:rPr lang="en-US" altLang="zh-CN" sz="900" baseline="-30000">
                <a:latin typeface="Times New Roman" panose="02020603050405020304" charset="0"/>
                <a:cs typeface="Times New Roman" panose="02020603050405020304" charset="0"/>
              </a:rPr>
              <a:t>thjs </a:t>
            </a:r>
            <a:r>
              <a:rPr lang="en-US" altLang="zh-CN" sz="900">
                <a:latin typeface="Times New Roman" panose="02020603050405020304" charset="0"/>
                <a:cs typeface="Times New Roman" panose="02020603050405020304" charset="0"/>
              </a:rPr>
              <a:t> ,   R</a:t>
            </a:r>
            <a:r>
              <a:rPr lang="en-US" altLang="zh-CN" sz="900" baseline="-30000">
                <a:latin typeface="Times New Roman" panose="02020603050405020304" charset="0"/>
                <a:cs typeface="Times New Roman" panose="02020603050405020304" charset="0"/>
              </a:rPr>
              <a:t>thba</a:t>
            </a:r>
            <a:r>
              <a:rPr lang="en-US" altLang="zh-CN" sz="900">
                <a:latin typeface="Times New Roman" panose="02020603050405020304" charset="0"/>
                <a:cs typeface="Times New Roman" panose="02020603050405020304" charset="0"/>
              </a:rPr>
              <a:t>= R</a:t>
            </a:r>
            <a:r>
              <a:rPr lang="en-US" altLang="zh-CN" sz="900" baseline="-30000">
                <a:latin typeface="Times New Roman" panose="02020603050405020304" charset="0"/>
                <a:cs typeface="Times New Roman" panose="02020603050405020304" charset="0"/>
              </a:rPr>
              <a:t>thja</a:t>
            </a:r>
            <a:r>
              <a:rPr lang="en-US" altLang="zh-CN" sz="900">
                <a:latin typeface="Times New Roman" panose="02020603050405020304" charset="0"/>
                <a:cs typeface="Times New Roman" panose="02020603050405020304" charset="0"/>
              </a:rPr>
              <a:t>-R</a:t>
            </a:r>
            <a:r>
              <a:rPr lang="en-US" altLang="zh-CN" sz="900" baseline="-30000">
                <a:latin typeface="Times New Roman" panose="02020603050405020304" charset="0"/>
                <a:cs typeface="Times New Roman" panose="02020603050405020304" charset="0"/>
              </a:rPr>
              <a:t>thjb</a:t>
            </a:r>
            <a:endParaRPr lang="en-US" altLang="zh-CN" sz="900" baseline="-30000">
              <a:latin typeface="Times New Roman" panose="02020603050405020304" charset="0"/>
              <a:ea typeface="Times New Roman" panose="02020603050405020304" charset="0"/>
            </a:endParaRPr>
          </a:p>
        </p:txBody>
      </p:sp>
      <p:sp>
        <p:nvSpPr>
          <p:cNvPr id="2371" name="矩形 2370"/>
          <p:cNvSpPr/>
          <p:nvPr/>
        </p:nvSpPr>
        <p:spPr>
          <a:xfrm>
            <a:off x="633413" y="2074863"/>
            <a:ext cx="2571750" cy="249237"/>
          </a:xfrm>
          <a:prstGeom prst="rect">
            <a:avLst/>
          </a:prstGeom>
          <a:noFill/>
          <a:ln w="9525">
            <a:noFill/>
          </a:ln>
        </p:spPr>
        <p:txBody>
          <a:bodyPr lIns="34829" tIns="17415" rIns="34829" bIns="17415">
            <a:spAutoFit/>
          </a:bodyPr>
          <a:p>
            <a:pPr defTabSz="347980">
              <a:spcBef>
                <a:spcPct val="50000"/>
              </a:spcBef>
            </a:pPr>
            <a:r>
              <a:rPr lang="en-US" altLang="zh-CN" sz="700">
                <a:latin typeface="宋体" panose="02010600030101010101" pitchFamily="2" charset="-122"/>
              </a:rPr>
              <a:t>⑦</a:t>
            </a:r>
            <a:r>
              <a:rPr lang="zh-CN" altLang="en-US" sz="700">
                <a:latin typeface="宋体" panose="02010600030101010101" pitchFamily="2" charset="-122"/>
              </a:rPr>
              <a:t>依</a:t>
            </a:r>
            <a:r>
              <a:rPr lang="en-US" altLang="zh-CN" sz="700">
                <a:latin typeface="Times New Roman" panose="02020603050405020304" charset="0"/>
                <a:cs typeface="Times New Roman" panose="02020603050405020304" charset="0"/>
              </a:rPr>
              <a:t>R</a:t>
            </a:r>
            <a:r>
              <a:rPr lang="en-US" altLang="zh-CN" sz="700" baseline="-30000">
                <a:latin typeface="Times New Roman" panose="02020603050405020304" charset="0"/>
                <a:cs typeface="Times New Roman" panose="02020603050405020304" charset="0"/>
              </a:rPr>
              <a:t>thsa</a:t>
            </a:r>
            <a:r>
              <a:rPr lang="zh-CN" altLang="en-US" sz="700">
                <a:latin typeface="宋体" panose="02010600030101010101" pitchFamily="2" charset="-122"/>
              </a:rPr>
              <a:t>或</a:t>
            </a:r>
            <a:r>
              <a:rPr lang="en-US" altLang="zh-CN" sz="700">
                <a:latin typeface="Times New Roman" panose="02020603050405020304" charset="0"/>
                <a:cs typeface="Times New Roman" panose="02020603050405020304" charset="0"/>
              </a:rPr>
              <a:t>R</a:t>
            </a:r>
            <a:r>
              <a:rPr lang="en-US" altLang="zh-CN" sz="700" baseline="-30000">
                <a:latin typeface="Times New Roman" panose="02020603050405020304" charset="0"/>
                <a:cs typeface="Times New Roman" panose="02020603050405020304" charset="0"/>
              </a:rPr>
              <a:t>thba</a:t>
            </a:r>
            <a:r>
              <a:rPr lang="zh-CN" altLang="en-US" sz="700">
                <a:latin typeface="宋体" panose="02010600030101010101" pitchFamily="2" charset="-122"/>
              </a:rPr>
              <a:t>作为目标值，查对</a:t>
            </a:r>
            <a:r>
              <a:rPr lang="en-US" altLang="zh-CN" sz="700">
                <a:latin typeface="Times New Roman" panose="02020603050405020304" charset="0"/>
                <a:cs typeface="Times New Roman" panose="02020603050405020304" charset="0"/>
              </a:rPr>
              <a:t>LED</a:t>
            </a:r>
            <a:r>
              <a:rPr lang="zh-CN" altLang="en-US" sz="700">
                <a:latin typeface="宋体" panose="02010600030101010101" pitchFamily="2" charset="-122"/>
              </a:rPr>
              <a:t>供应商提供的对应</a:t>
            </a:r>
            <a:r>
              <a:rPr lang="en-US" altLang="zh-CN" sz="700">
                <a:latin typeface="Times New Roman" panose="02020603050405020304" charset="0"/>
                <a:cs typeface="Times New Roman" panose="02020603050405020304" charset="0"/>
              </a:rPr>
              <a:t>R</a:t>
            </a:r>
            <a:r>
              <a:rPr lang="en-US" altLang="zh-CN" sz="700" baseline="-30000">
                <a:latin typeface="Times New Roman" panose="02020603050405020304" charset="0"/>
                <a:cs typeface="Times New Roman" panose="02020603050405020304" charset="0"/>
              </a:rPr>
              <a:t>thsa</a:t>
            </a:r>
            <a:r>
              <a:rPr lang="zh-CN" altLang="en-US" sz="700">
                <a:latin typeface="宋体" panose="02010600030101010101" pitchFamily="2" charset="-122"/>
              </a:rPr>
              <a:t>或</a:t>
            </a:r>
            <a:r>
              <a:rPr lang="en-US" altLang="zh-CN" sz="700">
                <a:latin typeface="Times New Roman" panose="02020603050405020304" charset="0"/>
                <a:cs typeface="Times New Roman" panose="02020603050405020304" charset="0"/>
              </a:rPr>
              <a:t>R</a:t>
            </a:r>
            <a:r>
              <a:rPr lang="en-US" altLang="zh-CN" sz="700" baseline="-30000">
                <a:latin typeface="Times New Roman" panose="02020603050405020304" charset="0"/>
                <a:cs typeface="Times New Roman" panose="02020603050405020304" charset="0"/>
              </a:rPr>
              <a:t>thba</a:t>
            </a:r>
            <a:r>
              <a:rPr lang="zh-CN" altLang="en-US" sz="700">
                <a:latin typeface="宋体" panose="02010600030101010101" pitchFamily="2" charset="-122"/>
              </a:rPr>
              <a:t>的散热装置要求，以决定符合应用需求的二次散热机构的设计。</a:t>
            </a:r>
            <a:r>
              <a:rPr lang="zh-CN" altLang="en-US" sz="700"/>
              <a:t> </a:t>
            </a:r>
            <a:endParaRPr lang="zh-CN" altLang="en-US" sz="7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374" name="矩形 2373"/>
          <p:cNvSpPr/>
          <p:nvPr/>
        </p:nvSpPr>
        <p:spPr>
          <a:xfrm>
            <a:off x="457200" y="325438"/>
            <a:ext cx="2314575" cy="160337"/>
          </a:xfrm>
          <a:prstGeom prst="rect">
            <a:avLst/>
          </a:prstGeom>
          <a:noFill/>
          <a:ln w="9525">
            <a:noFill/>
          </a:ln>
        </p:spPr>
        <p:txBody>
          <a:bodyPr lIns="34829" tIns="17415" rIns="34829" bIns="17415">
            <a:spAutoFit/>
          </a:bodyPr>
          <a:p>
            <a:pPr defTabSz="347980">
              <a:lnSpc>
                <a:spcPct val="88000"/>
              </a:lnSpc>
              <a:spcBef>
                <a:spcPct val="50000"/>
              </a:spcBef>
            </a:pPr>
            <a:r>
              <a:rPr lang="en-US" altLang="zh-CN" sz="900"/>
              <a:t>2.</a:t>
            </a:r>
            <a:r>
              <a:rPr lang="zh-CN" altLang="en-US" sz="900">
                <a:latin typeface="宋体" panose="02010600030101010101" pitchFamily="2" charset="-122"/>
              </a:rPr>
              <a:t>安装工艺 </a:t>
            </a:r>
            <a:endParaRPr lang="zh-CN" altLang="en-US" sz="900">
              <a:latin typeface="宋体" panose="02010600030101010101" pitchFamily="2" charset="-122"/>
            </a:endParaRPr>
          </a:p>
        </p:txBody>
      </p:sp>
      <p:sp>
        <p:nvSpPr>
          <p:cNvPr id="2375" name="矩形 2374"/>
          <p:cNvSpPr/>
          <p:nvPr/>
        </p:nvSpPr>
        <p:spPr>
          <a:xfrm>
            <a:off x="542925" y="533400"/>
            <a:ext cx="2628900" cy="392113"/>
          </a:xfrm>
          <a:prstGeom prst="rect">
            <a:avLst/>
          </a:prstGeom>
          <a:noFill/>
          <a:ln w="9525">
            <a:noFill/>
          </a:ln>
        </p:spPr>
        <p:txBody>
          <a:bodyPr lIns="34829" tIns="17415" rIns="34829" bIns="17415">
            <a:spAutoFit/>
          </a:bodyPr>
          <a:p>
            <a:pPr defTabSz="347980">
              <a:spcBef>
                <a:spcPct val="50000"/>
              </a:spcBef>
            </a:pPr>
            <a:r>
              <a:rPr lang="en-US" altLang="zh-CN" sz="800">
                <a:latin typeface="宋体" panose="02010600030101010101" pitchFamily="2" charset="-122"/>
              </a:rPr>
              <a:t>    </a:t>
            </a:r>
            <a:r>
              <a:rPr lang="zh-CN" altLang="en-US" sz="800">
                <a:latin typeface="宋体" panose="02010600030101010101" pitchFamily="2" charset="-122"/>
              </a:rPr>
              <a:t>导热环节界面平整光滑，接触紧密可靠，必要时可加散热膏或粘合连接安装，以确保将</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的热量高效地引导到二次散热机构。</a:t>
            </a:r>
            <a:r>
              <a:rPr lang="zh-CN" altLang="en-US" sz="800"/>
              <a:t> </a:t>
            </a:r>
            <a:endParaRPr lang="zh-CN" altLang="en-US" sz="800"/>
          </a:p>
        </p:txBody>
      </p:sp>
      <p:sp>
        <p:nvSpPr>
          <p:cNvPr id="2376" name="矩形 2375"/>
          <p:cNvSpPr/>
          <p:nvPr/>
        </p:nvSpPr>
        <p:spPr>
          <a:xfrm>
            <a:off x="285750" y="1125538"/>
            <a:ext cx="2886075" cy="249237"/>
          </a:xfrm>
          <a:prstGeom prst="rect">
            <a:avLst/>
          </a:prstGeom>
          <a:noFill/>
          <a:ln w="9525">
            <a:noFill/>
          </a:ln>
        </p:spPr>
        <p:txBody>
          <a:bodyPr lIns="34829" tIns="17415" rIns="34829" bIns="17415">
            <a:spAutoFit/>
          </a:bodyPr>
          <a:p>
            <a:pPr defTabSz="347980">
              <a:spcBef>
                <a:spcPct val="50000"/>
              </a:spcBef>
            </a:pPr>
            <a:r>
              <a:rPr lang="zh-CN" altLang="en-US" sz="1400"/>
              <a:t>八、</a:t>
            </a:r>
            <a:r>
              <a:rPr lang="zh-CN" altLang="en-US" sz="1400">
                <a:latin typeface="宋体" panose="02010600030101010101" pitchFamily="2" charset="-122"/>
              </a:rPr>
              <a:t>小结</a:t>
            </a:r>
            <a:endParaRPr lang="zh-CN" altLang="en-US" sz="1400"/>
          </a:p>
        </p:txBody>
      </p:sp>
      <p:sp>
        <p:nvSpPr>
          <p:cNvPr id="2377" name="矩形 2376"/>
          <p:cNvSpPr/>
          <p:nvPr/>
        </p:nvSpPr>
        <p:spPr>
          <a:xfrm>
            <a:off x="457200" y="1511300"/>
            <a:ext cx="2600325" cy="355600"/>
          </a:xfrm>
          <a:prstGeom prst="rect">
            <a:avLst/>
          </a:prstGeom>
          <a:noFill/>
          <a:ln w="9525">
            <a:noFill/>
          </a:ln>
        </p:spPr>
        <p:txBody>
          <a:bodyPr lIns="34829" tIns="17415" rIns="34829" bIns="17415">
            <a:spAutoFit/>
          </a:bodyPr>
          <a:p>
            <a:pPr defTabSz="347980">
              <a:lnSpc>
                <a:spcPct val="88000"/>
              </a:lnSpc>
              <a:spcBef>
                <a:spcPct val="50000"/>
              </a:spcBef>
            </a:pPr>
            <a:r>
              <a:rPr lang="en-US" altLang="zh-CN" sz="900"/>
              <a:t>1.</a:t>
            </a:r>
            <a:r>
              <a:rPr lang="zh-CN" altLang="en-US" sz="900">
                <a:latin typeface="宋体" panose="02010600030101010101" pitchFamily="2" charset="-122"/>
              </a:rPr>
              <a:t>清晰概念、理论依据和热工模型 </a:t>
            </a:r>
            <a:endParaRPr lang="zh-CN" altLang="en-US" sz="900">
              <a:latin typeface="宋体" panose="02010600030101010101" pitchFamily="2" charset="-122"/>
            </a:endParaRPr>
          </a:p>
          <a:p>
            <a:pPr defTabSz="347980">
              <a:lnSpc>
                <a:spcPct val="88000"/>
              </a:lnSpc>
              <a:spcBef>
                <a:spcPct val="50000"/>
              </a:spcBef>
            </a:pPr>
            <a:r>
              <a:rPr lang="en-US" altLang="zh-CN" sz="900"/>
              <a:t>2.</a:t>
            </a:r>
            <a:r>
              <a:rPr lang="zh-CN" altLang="en-US" sz="900">
                <a:latin typeface="宋体" panose="02010600030101010101" pitchFamily="2" charset="-122"/>
              </a:rPr>
              <a:t>指导实际生产、测量和应用，以突显</a:t>
            </a:r>
            <a:r>
              <a:rPr lang="en-US" altLang="zh-CN" sz="900">
                <a:latin typeface="宋体" panose="02010600030101010101" pitchFamily="2" charset="-122"/>
              </a:rPr>
              <a:t>LED</a:t>
            </a:r>
            <a:r>
              <a:rPr lang="zh-CN" altLang="en-US" sz="900">
                <a:latin typeface="宋体" panose="02010600030101010101" pitchFamily="2" charset="-122"/>
              </a:rPr>
              <a:t>的优点 </a:t>
            </a:r>
            <a:endParaRPr lang="zh-CN" altLang="en-US" sz="900">
              <a:latin typeface="宋体" panose="02010600030101010101" pitchFamily="2" charset="-122"/>
            </a:endParaRPr>
          </a:p>
        </p:txBody>
      </p:sp>
      <p:sp>
        <p:nvSpPr>
          <p:cNvPr id="2378" name="矩形 2377"/>
          <p:cNvSpPr/>
          <p:nvPr/>
        </p:nvSpPr>
        <p:spPr>
          <a:xfrm>
            <a:off x="1000125" y="2163763"/>
            <a:ext cx="1543050" cy="153987"/>
          </a:xfrm>
          <a:prstGeom prst="rect">
            <a:avLst/>
          </a:prstGeom>
          <a:noFill/>
          <a:ln w="9525">
            <a:noFill/>
          </a:ln>
        </p:spPr>
        <p:txBody>
          <a:bodyPr lIns="34829" tIns="17415" rIns="34829" bIns="17415">
            <a:spAutoFit/>
          </a:bodyPr>
          <a:p>
            <a:pPr algn="ctr" defTabSz="347980">
              <a:spcBef>
                <a:spcPct val="50000"/>
              </a:spcBef>
            </a:pPr>
            <a:r>
              <a:rPr lang="en-US" altLang="zh-CN" sz="800" b="1"/>
              <a:t>——THE  END——</a:t>
            </a:r>
            <a:endParaRPr lang="en-US" altLang="zh-CN" sz="8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graphicFrame>
        <p:nvGraphicFramePr>
          <p:cNvPr id="2085" name="对象 2084"/>
          <p:cNvGraphicFramePr>
            <a:graphicFrameLocks noChangeAspect="1"/>
          </p:cNvGraphicFramePr>
          <p:nvPr/>
        </p:nvGraphicFramePr>
        <p:xfrm>
          <a:off x="474663" y="177800"/>
          <a:ext cx="2417762" cy="1012825"/>
        </p:xfrm>
        <a:graphic>
          <a:graphicData uri="http://schemas.openxmlformats.org/presentationml/2006/ole">
            <mc:AlternateContent xmlns:mc="http://schemas.openxmlformats.org/markup-compatibility/2006">
              <mc:Choice xmlns:v="urn:schemas-microsoft-com:vml" Requires="v">
                <p:oleObj spid="_x0000_s3083" name="" r:id="rId1" imgW="4680585" imgH="2616835" progId="Word.Document.8">
                  <p:embed/>
                </p:oleObj>
              </mc:Choice>
              <mc:Fallback>
                <p:oleObj name="" r:id="rId1" imgW="4680585" imgH="2616835" progId="Word.Document.8">
                  <p:embed/>
                  <p:pic>
                    <p:nvPicPr>
                      <p:cNvPr id="0" name="图片 3082"/>
                      <p:cNvPicPr/>
                      <p:nvPr/>
                    </p:nvPicPr>
                    <p:blipFill>
                      <a:blip r:embed="rId2"/>
                      <a:stretch>
                        <a:fillRect/>
                      </a:stretch>
                    </p:blipFill>
                    <p:spPr>
                      <a:xfrm>
                        <a:off x="474663" y="177800"/>
                        <a:ext cx="2417762" cy="1012825"/>
                      </a:xfrm>
                      <a:prstGeom prst="rect">
                        <a:avLst/>
                      </a:prstGeom>
                      <a:noFill/>
                      <a:ln w="38100">
                        <a:noFill/>
                        <a:miter/>
                      </a:ln>
                    </p:spPr>
                  </p:pic>
                </p:oleObj>
              </mc:Fallback>
            </mc:AlternateContent>
          </a:graphicData>
        </a:graphic>
      </p:graphicFrame>
      <p:sp>
        <p:nvSpPr>
          <p:cNvPr id="2086" name="矩形 2085"/>
          <p:cNvSpPr/>
          <p:nvPr/>
        </p:nvSpPr>
        <p:spPr>
          <a:xfrm>
            <a:off x="285750" y="1244600"/>
            <a:ext cx="1314450" cy="136525"/>
          </a:xfrm>
          <a:prstGeom prst="rect">
            <a:avLst/>
          </a:prstGeom>
          <a:noFill/>
          <a:ln w="9525">
            <a:noFill/>
          </a:ln>
        </p:spPr>
        <p:txBody>
          <a:bodyPr lIns="34829" tIns="17415" rIns="34829" bIns="17415"/>
          <a:p>
            <a:pPr algn="just" defTabSz="347980" eaLnBrk="0" hangingPunct="0"/>
            <a:r>
              <a:rPr lang="en-US" altLang="zh-CN" sz="600" b="1">
                <a:latin typeface="Times New Roman" panose="02020603050405020304" charset="0"/>
              </a:rPr>
              <a:t>AlInGaP</a:t>
            </a:r>
            <a:r>
              <a:rPr lang="zh-CN" altLang="en-US" sz="600" b="1">
                <a:latin typeface="Times New Roman" panose="02020603050405020304" charset="0"/>
              </a:rPr>
              <a:t>类</a:t>
            </a:r>
            <a:r>
              <a:rPr lang="en-US" altLang="zh-CN" sz="600" b="1">
                <a:latin typeface="Times New Roman" panose="02020603050405020304" charset="0"/>
              </a:rPr>
              <a:t>LED</a:t>
            </a:r>
            <a:r>
              <a:rPr lang="zh-CN" altLang="en-US" sz="600" b="1">
                <a:latin typeface="Times New Roman" panose="02020603050405020304" charset="0"/>
              </a:rPr>
              <a:t>光输出与结温关系图</a:t>
            </a:r>
            <a:endParaRPr lang="zh-CN" altLang="en-US" sz="600" b="1">
              <a:latin typeface="Times New Roman" panose="02020603050405020304" charset="0"/>
            </a:endParaRPr>
          </a:p>
        </p:txBody>
      </p:sp>
      <p:sp>
        <p:nvSpPr>
          <p:cNvPr id="2087" name="矩形 2086"/>
          <p:cNvSpPr/>
          <p:nvPr/>
        </p:nvSpPr>
        <p:spPr>
          <a:xfrm>
            <a:off x="338138" y="1452563"/>
            <a:ext cx="1330325" cy="954087"/>
          </a:xfrm>
          <a:prstGeom prst="rect">
            <a:avLst/>
          </a:prstGeom>
          <a:solidFill>
            <a:srgbClr val="FFFFFF"/>
          </a:solidFill>
          <a:ln w="9525">
            <a:noFill/>
          </a:ln>
        </p:spPr>
        <p:txBody>
          <a:bodyPr lIns="34829" tIns="17415" rIns="34829" bIns="17415"/>
          <a:p>
            <a:pPr algn="just" defTabSz="347980" eaLnBrk="0" hangingPunct="0"/>
            <a:endParaRPr sz="400">
              <a:latin typeface="Times New Roman" panose="02020603050405020304" charset="0"/>
            </a:endParaRPr>
          </a:p>
        </p:txBody>
      </p:sp>
      <p:sp>
        <p:nvSpPr>
          <p:cNvPr id="2088" name="矩形 2087"/>
          <p:cNvSpPr/>
          <p:nvPr/>
        </p:nvSpPr>
        <p:spPr>
          <a:xfrm>
            <a:off x="152400" y="1466850"/>
            <a:ext cx="171450" cy="490538"/>
          </a:xfrm>
          <a:prstGeom prst="rect">
            <a:avLst/>
          </a:prstGeom>
          <a:noFill/>
          <a:ln w="9525">
            <a:noFill/>
          </a:ln>
        </p:spPr>
        <p:txBody>
          <a:bodyPr vert="eaVert" lIns="34829" tIns="17415" rIns="34829" bIns="17415"/>
          <a:p>
            <a:pPr algn="just" defTabSz="347980" eaLnBrk="0" hangingPunct="0"/>
            <a:r>
              <a:rPr lang="zh-CN" altLang="en-US" sz="600" b="1">
                <a:latin typeface="Times New Roman" panose="02020603050405020304" charset="0"/>
              </a:rPr>
              <a:t>相对光输出</a:t>
            </a:r>
            <a:endParaRPr lang="zh-CN" altLang="en-US" sz="600" b="1">
              <a:latin typeface="Times New Roman" panose="02020603050405020304" charset="0"/>
            </a:endParaRPr>
          </a:p>
        </p:txBody>
      </p:sp>
      <p:sp>
        <p:nvSpPr>
          <p:cNvPr id="2089" name="矩形 2088"/>
          <p:cNvSpPr/>
          <p:nvPr/>
        </p:nvSpPr>
        <p:spPr>
          <a:xfrm>
            <a:off x="1314450" y="2341563"/>
            <a:ext cx="314325" cy="117475"/>
          </a:xfrm>
          <a:prstGeom prst="rect">
            <a:avLst/>
          </a:prstGeom>
          <a:noFill/>
          <a:ln w="9525">
            <a:noFill/>
          </a:ln>
        </p:spPr>
        <p:txBody>
          <a:bodyPr lIns="0" tIns="0" rIns="0" bIns="0"/>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j</a:t>
            </a:r>
            <a:r>
              <a:rPr lang="zh-CN" altLang="en-US" sz="500" b="1">
                <a:latin typeface="Times New Roman" panose="02020603050405020304" charset="0"/>
              </a:rPr>
              <a:t>（</a:t>
            </a:r>
            <a:r>
              <a:rPr lang="en-US" altLang="zh-CN" sz="500" b="1">
                <a:latin typeface="Times New Roman" panose="02020603050405020304" charset="0"/>
              </a:rPr>
              <a:t>℃</a:t>
            </a:r>
            <a:r>
              <a:rPr lang="zh-CN" altLang="en-US" sz="500" b="1">
                <a:latin typeface="Times New Roman" panose="02020603050405020304" charset="0"/>
              </a:rPr>
              <a:t>）</a:t>
            </a:r>
            <a:endParaRPr lang="zh-CN" altLang="en-US" sz="500" b="1">
              <a:latin typeface="Times New Roman" panose="02020603050405020304" charset="0"/>
            </a:endParaRPr>
          </a:p>
        </p:txBody>
      </p:sp>
      <p:sp>
        <p:nvSpPr>
          <p:cNvPr id="2090" name="矩形 2089"/>
          <p:cNvSpPr/>
          <p:nvPr/>
        </p:nvSpPr>
        <p:spPr>
          <a:xfrm>
            <a:off x="1085850" y="876300"/>
            <a:ext cx="3429000" cy="0"/>
          </a:xfrm>
          <a:prstGeom prst="rect">
            <a:avLst/>
          </a:prstGeom>
          <a:noFill/>
          <a:ln w="9525">
            <a:noFill/>
          </a:ln>
        </p:spPr>
        <p:txBody>
          <a:bodyPr/>
          <a:p>
            <a:endParaRPr lang="zh-CN" altLang="en-US"/>
          </a:p>
        </p:txBody>
      </p:sp>
      <p:graphicFrame>
        <p:nvGraphicFramePr>
          <p:cNvPr id="2091" name="对象 2090"/>
          <p:cNvGraphicFramePr>
            <a:graphicFrameLocks noChangeAspect="1"/>
          </p:cNvGraphicFramePr>
          <p:nvPr/>
        </p:nvGraphicFramePr>
        <p:xfrm>
          <a:off x="273050" y="1422400"/>
          <a:ext cx="1301750" cy="914400"/>
        </p:xfrm>
        <a:graphic>
          <a:graphicData uri="http://schemas.openxmlformats.org/presentationml/2006/ole">
            <mc:AlternateContent xmlns:mc="http://schemas.openxmlformats.org/markup-compatibility/2006">
              <mc:Choice xmlns:v="urn:schemas-microsoft-com:vml" Requires="v">
                <p:oleObj spid="_x0000_s3081" name="" r:id="rId3" imgW="3228975" imgH="2266950" progId="Paint.Picture">
                  <p:embed/>
                </p:oleObj>
              </mc:Choice>
              <mc:Fallback>
                <p:oleObj name="" r:id="rId3" imgW="3228975" imgH="2266950" progId="Paint.Picture">
                  <p:embed/>
                  <p:pic>
                    <p:nvPicPr>
                      <p:cNvPr id="0" name="图片 3080"/>
                      <p:cNvPicPr/>
                      <p:nvPr/>
                    </p:nvPicPr>
                    <p:blipFill>
                      <a:blip r:embed="rId4"/>
                      <a:stretch>
                        <a:fillRect/>
                      </a:stretch>
                    </p:blipFill>
                    <p:spPr>
                      <a:xfrm>
                        <a:off x="273050" y="1422400"/>
                        <a:ext cx="1301750" cy="914400"/>
                      </a:xfrm>
                      <a:prstGeom prst="rect">
                        <a:avLst/>
                      </a:prstGeom>
                      <a:noFill/>
                      <a:ln w="38100">
                        <a:noFill/>
                        <a:miter/>
                      </a:ln>
                    </p:spPr>
                  </p:pic>
                </p:oleObj>
              </mc:Fallback>
            </mc:AlternateContent>
          </a:graphicData>
        </a:graphic>
      </p:graphicFrame>
      <p:grpSp>
        <p:nvGrpSpPr>
          <p:cNvPr id="2092" name="组合 2091"/>
          <p:cNvGrpSpPr/>
          <p:nvPr/>
        </p:nvGrpSpPr>
        <p:grpSpPr>
          <a:xfrm>
            <a:off x="636588" y="2014538"/>
            <a:ext cx="252412" cy="182562"/>
            <a:chOff x="401" y="1269"/>
            <a:chExt cx="159" cy="115"/>
          </a:xfrm>
        </p:grpSpPr>
        <p:sp>
          <p:nvSpPr>
            <p:cNvPr id="2093" name="矩形 2092"/>
            <p:cNvSpPr/>
            <p:nvPr/>
          </p:nvSpPr>
          <p:spPr>
            <a:xfrm>
              <a:off x="401" y="1307"/>
              <a:ext cx="159" cy="39"/>
            </a:xfrm>
            <a:prstGeom prst="rect">
              <a:avLst/>
            </a:prstGeom>
            <a:solidFill>
              <a:srgbClr val="FFFFFF"/>
            </a:solidFill>
            <a:ln w="9525">
              <a:noFill/>
            </a:ln>
          </p:spPr>
          <p:txBody>
            <a:bodyPr lIns="0" tIns="0" rIns="0" bIns="0"/>
            <a:p>
              <a:pPr algn="just" defTabSz="347980" eaLnBrk="0" hangingPunct="0">
                <a:spcAft>
                  <a:spcPts val="300"/>
                </a:spcAft>
              </a:pPr>
              <a:r>
                <a:rPr lang="zh-CN" altLang="en-US" sz="300">
                  <a:latin typeface="Times New Roman" panose="02020603050405020304" charset="0"/>
                </a:rPr>
                <a:t>橙红色</a:t>
              </a:r>
              <a:endParaRPr lang="zh-CN" altLang="en-US" sz="300">
                <a:latin typeface="Times New Roman" panose="02020603050405020304" charset="0"/>
              </a:endParaRPr>
            </a:p>
          </p:txBody>
        </p:sp>
        <p:sp>
          <p:nvSpPr>
            <p:cNvPr id="2094" name="矩形 2093"/>
            <p:cNvSpPr/>
            <p:nvPr/>
          </p:nvSpPr>
          <p:spPr>
            <a:xfrm>
              <a:off x="401" y="1346"/>
              <a:ext cx="108" cy="38"/>
            </a:xfrm>
            <a:prstGeom prst="rect">
              <a:avLst/>
            </a:prstGeom>
            <a:solidFill>
              <a:srgbClr val="FFFFFF"/>
            </a:solidFill>
            <a:ln w="9525">
              <a:noFill/>
            </a:ln>
          </p:spPr>
          <p:txBody>
            <a:bodyPr lIns="0" tIns="0" rIns="0" bIns="0"/>
            <a:p>
              <a:pPr algn="just" defTabSz="347980" eaLnBrk="0" hangingPunct="0">
                <a:spcAft>
                  <a:spcPts val="300"/>
                </a:spcAft>
              </a:pPr>
              <a:r>
                <a:rPr lang="zh-CN" altLang="en-US" sz="300">
                  <a:latin typeface="Times New Roman" panose="02020603050405020304" charset="0"/>
                </a:rPr>
                <a:t>黄色</a:t>
              </a:r>
              <a:endParaRPr lang="zh-CN" altLang="en-US" sz="300">
                <a:latin typeface="Times New Roman" panose="02020603050405020304" charset="0"/>
              </a:endParaRPr>
            </a:p>
          </p:txBody>
        </p:sp>
        <p:sp>
          <p:nvSpPr>
            <p:cNvPr id="2095" name="矩形 2094"/>
            <p:cNvSpPr/>
            <p:nvPr/>
          </p:nvSpPr>
          <p:spPr>
            <a:xfrm>
              <a:off x="404" y="1269"/>
              <a:ext cx="108" cy="43"/>
            </a:xfrm>
            <a:prstGeom prst="rect">
              <a:avLst/>
            </a:prstGeom>
            <a:solidFill>
              <a:srgbClr val="FFFFFF"/>
            </a:solidFill>
            <a:ln w="9525">
              <a:noFill/>
            </a:ln>
          </p:spPr>
          <p:txBody>
            <a:bodyPr lIns="0" tIns="0" rIns="0" bIns="0"/>
            <a:p>
              <a:pPr algn="just" defTabSz="347980" eaLnBrk="0" hangingPunct="0">
                <a:spcAft>
                  <a:spcPts val="300"/>
                </a:spcAft>
              </a:pPr>
              <a:r>
                <a:rPr lang="zh-CN" altLang="en-US" sz="300">
                  <a:latin typeface="Times New Roman" panose="02020603050405020304" charset="0"/>
                </a:rPr>
                <a:t>红色</a:t>
              </a:r>
              <a:endParaRPr lang="zh-CN" altLang="en-US" sz="300">
                <a:latin typeface="Times New Roman" panose="02020603050405020304" charset="0"/>
              </a:endParaRPr>
            </a:p>
          </p:txBody>
        </p:sp>
      </p:grpSp>
      <p:sp>
        <p:nvSpPr>
          <p:cNvPr id="2096" name="矩形 2095"/>
          <p:cNvSpPr/>
          <p:nvPr/>
        </p:nvSpPr>
        <p:spPr>
          <a:xfrm>
            <a:off x="1885950" y="1244600"/>
            <a:ext cx="1285875" cy="153988"/>
          </a:xfrm>
          <a:prstGeom prst="rect">
            <a:avLst/>
          </a:prstGeom>
          <a:noFill/>
          <a:ln w="9525">
            <a:noFill/>
          </a:ln>
        </p:spPr>
        <p:txBody>
          <a:bodyPr lIns="34829" tIns="17415" rIns="34829" bIns="17415"/>
          <a:p>
            <a:pPr algn="ctr" defTabSz="347980" eaLnBrk="0" hangingPunct="0"/>
            <a:r>
              <a:rPr lang="en-US" altLang="zh-CN" sz="600" b="1">
                <a:latin typeface="Times New Roman" panose="02020603050405020304" charset="0"/>
              </a:rPr>
              <a:t>InGaN</a:t>
            </a:r>
            <a:r>
              <a:rPr lang="zh-CN" altLang="en-US" sz="600" b="1">
                <a:latin typeface="Times New Roman" panose="02020603050405020304" charset="0"/>
              </a:rPr>
              <a:t>类</a:t>
            </a:r>
            <a:r>
              <a:rPr lang="en-US" altLang="zh-CN" sz="600" b="1">
                <a:latin typeface="Times New Roman" panose="02020603050405020304" charset="0"/>
              </a:rPr>
              <a:t>LED</a:t>
            </a:r>
            <a:r>
              <a:rPr lang="zh-CN" altLang="en-US" sz="600" b="1">
                <a:latin typeface="Times New Roman" panose="02020603050405020304" charset="0"/>
              </a:rPr>
              <a:t>光输出与结温关系图</a:t>
            </a:r>
            <a:endParaRPr lang="zh-CN" altLang="en-US" sz="600" b="1">
              <a:latin typeface="Times New Roman" panose="02020603050405020304" charset="0"/>
            </a:endParaRPr>
          </a:p>
        </p:txBody>
      </p:sp>
      <p:sp>
        <p:nvSpPr>
          <p:cNvPr id="2097" name="矩形 2096"/>
          <p:cNvSpPr/>
          <p:nvPr/>
        </p:nvSpPr>
        <p:spPr>
          <a:xfrm>
            <a:off x="1030288" y="850900"/>
            <a:ext cx="3429000" cy="0"/>
          </a:xfrm>
          <a:prstGeom prst="rect">
            <a:avLst/>
          </a:prstGeom>
          <a:noFill/>
          <a:ln w="9525">
            <a:noFill/>
          </a:ln>
        </p:spPr>
        <p:txBody>
          <a:bodyPr/>
          <a:p>
            <a:endParaRPr lang="zh-CN" altLang="en-US"/>
          </a:p>
        </p:txBody>
      </p:sp>
      <p:graphicFrame>
        <p:nvGraphicFramePr>
          <p:cNvPr id="2098" name="对象 2097"/>
          <p:cNvGraphicFramePr>
            <a:graphicFrameLocks noChangeAspect="1"/>
          </p:cNvGraphicFramePr>
          <p:nvPr/>
        </p:nvGraphicFramePr>
        <p:xfrm>
          <a:off x="1822450" y="1387475"/>
          <a:ext cx="1419225" cy="966788"/>
        </p:xfrm>
        <a:graphic>
          <a:graphicData uri="http://schemas.openxmlformats.org/presentationml/2006/ole">
            <mc:AlternateContent xmlns:mc="http://schemas.openxmlformats.org/markup-compatibility/2006">
              <mc:Choice xmlns:v="urn:schemas-microsoft-com:vml" Requires="v">
                <p:oleObj spid="_x0000_s3082" name="" r:id="rId5" imgW="3314700" imgH="2257425" progId="Paint.Picture">
                  <p:embed/>
                </p:oleObj>
              </mc:Choice>
              <mc:Fallback>
                <p:oleObj name="" r:id="rId5" imgW="3314700" imgH="2257425" progId="Paint.Picture">
                  <p:embed/>
                  <p:pic>
                    <p:nvPicPr>
                      <p:cNvPr id="0" name="图片 3081"/>
                      <p:cNvPicPr/>
                      <p:nvPr/>
                    </p:nvPicPr>
                    <p:blipFill>
                      <a:blip r:embed="rId6"/>
                      <a:stretch>
                        <a:fillRect/>
                      </a:stretch>
                    </p:blipFill>
                    <p:spPr>
                      <a:xfrm>
                        <a:off x="1822450" y="1387475"/>
                        <a:ext cx="1419225" cy="966788"/>
                      </a:xfrm>
                      <a:prstGeom prst="rect">
                        <a:avLst/>
                      </a:prstGeom>
                      <a:noFill/>
                      <a:ln w="38100">
                        <a:noFill/>
                        <a:miter/>
                      </a:ln>
                    </p:spPr>
                  </p:pic>
                </p:oleObj>
              </mc:Fallback>
            </mc:AlternateContent>
          </a:graphicData>
        </a:graphic>
      </p:graphicFrame>
      <p:sp>
        <p:nvSpPr>
          <p:cNvPr id="2099" name="矩形 2098"/>
          <p:cNvSpPr/>
          <p:nvPr/>
        </p:nvSpPr>
        <p:spPr>
          <a:xfrm>
            <a:off x="1671638" y="1468438"/>
            <a:ext cx="171450" cy="531812"/>
          </a:xfrm>
          <a:prstGeom prst="rect">
            <a:avLst/>
          </a:prstGeom>
          <a:noFill/>
          <a:ln w="9525">
            <a:noFill/>
          </a:ln>
        </p:spPr>
        <p:txBody>
          <a:bodyPr vert="eaVert" lIns="34829" tIns="17415" rIns="34829" bIns="17415"/>
          <a:p>
            <a:pPr algn="just" defTabSz="347980" eaLnBrk="0" hangingPunct="0"/>
            <a:r>
              <a:rPr lang="zh-CN" altLang="en-US" sz="600" b="1">
                <a:latin typeface="Times New Roman" panose="02020603050405020304" charset="0"/>
                <a:ea typeface="新宋体" panose="02010609030101010101" charset="-122"/>
              </a:rPr>
              <a:t>相对光输出</a:t>
            </a:r>
            <a:endParaRPr lang="zh-CN" altLang="en-US" sz="600" b="1">
              <a:latin typeface="Times New Roman" panose="02020603050405020304" charset="0"/>
              <a:ea typeface="新宋体" panose="02010609030101010101" charset="-122"/>
            </a:endParaRPr>
          </a:p>
        </p:txBody>
      </p:sp>
      <p:sp>
        <p:nvSpPr>
          <p:cNvPr id="2100" name="矩形 2099"/>
          <p:cNvSpPr/>
          <p:nvPr/>
        </p:nvSpPr>
        <p:spPr>
          <a:xfrm>
            <a:off x="2643188" y="1436688"/>
            <a:ext cx="503237" cy="352425"/>
          </a:xfrm>
          <a:prstGeom prst="rect">
            <a:avLst/>
          </a:prstGeom>
          <a:solidFill>
            <a:srgbClr val="FFFFFF"/>
          </a:solidFill>
          <a:ln w="9525">
            <a:noFill/>
          </a:ln>
        </p:spPr>
        <p:txBody>
          <a:bodyPr lIns="0" tIns="4114" rIns="0" bIns="4114"/>
          <a:p>
            <a:pPr algn="just" defTabSz="347980" eaLnBrk="0" hangingPunct="0">
              <a:lnSpc>
                <a:spcPct val="112000"/>
              </a:lnSpc>
            </a:pPr>
            <a:r>
              <a:rPr lang="zh-CN" altLang="en-US" sz="400">
                <a:latin typeface="Times New Roman" panose="02020603050405020304" charset="0"/>
              </a:rPr>
              <a:t>绿色</a:t>
            </a:r>
            <a:endParaRPr lang="zh-CN" altLang="en-US" sz="400">
              <a:latin typeface="Times New Roman" panose="02020603050405020304" charset="0"/>
            </a:endParaRPr>
          </a:p>
          <a:p>
            <a:pPr algn="just" defTabSz="347980" eaLnBrk="0" hangingPunct="0">
              <a:lnSpc>
                <a:spcPct val="112000"/>
              </a:lnSpc>
            </a:pPr>
            <a:r>
              <a:rPr lang="zh-CN" altLang="en-US" sz="400">
                <a:latin typeface="Times New Roman" panose="02020603050405020304" charset="0"/>
              </a:rPr>
              <a:t>蓝绿色</a:t>
            </a:r>
            <a:endParaRPr lang="zh-CN" altLang="en-US" sz="400">
              <a:latin typeface="Times New Roman" panose="02020603050405020304" charset="0"/>
            </a:endParaRPr>
          </a:p>
          <a:p>
            <a:pPr algn="just" defTabSz="347980" eaLnBrk="0" hangingPunct="0">
              <a:lnSpc>
                <a:spcPct val="112000"/>
              </a:lnSpc>
            </a:pPr>
            <a:r>
              <a:rPr lang="zh-CN" altLang="en-US" sz="400">
                <a:latin typeface="Times New Roman" panose="02020603050405020304" charset="0"/>
              </a:rPr>
              <a:t>蓝色</a:t>
            </a:r>
            <a:endParaRPr lang="zh-CN" altLang="en-US" sz="400">
              <a:latin typeface="Times New Roman" panose="02020603050405020304" charset="0"/>
            </a:endParaRPr>
          </a:p>
          <a:p>
            <a:pPr algn="just" defTabSz="347980" eaLnBrk="0" hangingPunct="0">
              <a:lnSpc>
                <a:spcPct val="112000"/>
              </a:lnSpc>
            </a:pPr>
            <a:r>
              <a:rPr lang="zh-CN" altLang="en-US" sz="400">
                <a:latin typeface="Times New Roman" panose="02020603050405020304" charset="0"/>
              </a:rPr>
              <a:t>白色</a:t>
            </a:r>
            <a:endParaRPr lang="zh-CN" altLang="en-US" sz="400">
              <a:latin typeface="Times New Roman" panose="02020603050405020304" charset="0"/>
            </a:endParaRPr>
          </a:p>
          <a:p>
            <a:pPr algn="just" defTabSz="347980" eaLnBrk="0" hangingPunct="0">
              <a:lnSpc>
                <a:spcPct val="112000"/>
              </a:lnSpc>
            </a:pPr>
            <a:r>
              <a:rPr lang="zh-CN" altLang="en-US" sz="400">
                <a:latin typeface="Times New Roman" panose="02020603050405020304" charset="0"/>
              </a:rPr>
              <a:t>深蓝色</a:t>
            </a:r>
            <a:endParaRPr lang="zh-CN" altLang="en-US" sz="400" b="1">
              <a:latin typeface="Times New Roman" panose="02020603050405020304" charset="0"/>
            </a:endParaRPr>
          </a:p>
        </p:txBody>
      </p:sp>
      <p:sp>
        <p:nvSpPr>
          <p:cNvPr id="2101" name="矩形 2100"/>
          <p:cNvSpPr/>
          <p:nvPr/>
        </p:nvSpPr>
        <p:spPr>
          <a:xfrm>
            <a:off x="3028950" y="2336800"/>
            <a:ext cx="314325" cy="117475"/>
          </a:xfrm>
          <a:prstGeom prst="rect">
            <a:avLst/>
          </a:prstGeom>
          <a:noFill/>
          <a:ln w="9525">
            <a:noFill/>
          </a:ln>
        </p:spPr>
        <p:txBody>
          <a:bodyPr lIns="0" tIns="0" rIns="0" bIns="0"/>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j</a:t>
            </a:r>
            <a:r>
              <a:rPr lang="zh-CN" altLang="en-US" sz="500" b="1">
                <a:latin typeface="Times New Roman" panose="02020603050405020304" charset="0"/>
              </a:rPr>
              <a:t>（</a:t>
            </a:r>
            <a:r>
              <a:rPr lang="en-US" altLang="zh-CN" sz="500" b="1">
                <a:latin typeface="Times New Roman" panose="02020603050405020304" charset="0"/>
              </a:rPr>
              <a:t>℃</a:t>
            </a:r>
            <a:r>
              <a:rPr lang="zh-CN" altLang="en-US" sz="500" b="1">
                <a:latin typeface="Times New Roman" panose="02020603050405020304" charset="0"/>
              </a:rPr>
              <a:t>）</a:t>
            </a:r>
            <a:endParaRPr lang="zh-CN" altLang="en-US" sz="500" b="1">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04" name="矩形 2103"/>
          <p:cNvSpPr/>
          <p:nvPr/>
        </p:nvSpPr>
        <p:spPr>
          <a:xfrm>
            <a:off x="485775" y="414338"/>
            <a:ext cx="2400300" cy="166687"/>
          </a:xfrm>
          <a:prstGeom prst="rect">
            <a:avLst/>
          </a:prstGeom>
          <a:noFill/>
          <a:ln w="9525">
            <a:noFill/>
          </a:ln>
        </p:spPr>
        <p:txBody>
          <a:bodyPr lIns="34829" tIns="17415" rIns="34829" bIns="17415">
            <a:spAutoFit/>
          </a:bodyPr>
          <a:p>
            <a:pPr defTabSz="347980">
              <a:spcBef>
                <a:spcPct val="50000"/>
              </a:spcBef>
            </a:pPr>
            <a:r>
              <a:rPr lang="en-US" altLang="zh-CN" sz="800">
                <a:latin typeface="宋体" panose="02010600030101010101" pitchFamily="2" charset="-122"/>
              </a:rPr>
              <a:t>②</a:t>
            </a:r>
            <a:r>
              <a:rPr lang="zh-CN" altLang="en-US" sz="800">
                <a:latin typeface="宋体" panose="02010600030101010101" pitchFamily="2" charset="-122"/>
              </a:rPr>
              <a:t>光通量与环境温度的关系</a:t>
            </a:r>
            <a:r>
              <a:rPr lang="zh-CN" altLang="en-US" sz="800"/>
              <a:t> </a:t>
            </a:r>
            <a:endParaRPr lang="zh-CN" altLang="en-US" sz="800"/>
          </a:p>
        </p:txBody>
      </p:sp>
      <p:sp>
        <p:nvSpPr>
          <p:cNvPr id="2105" name="矩形 2104"/>
          <p:cNvSpPr/>
          <p:nvPr/>
        </p:nvSpPr>
        <p:spPr>
          <a:xfrm>
            <a:off x="984250" y="846138"/>
            <a:ext cx="3429000" cy="0"/>
          </a:xfrm>
          <a:prstGeom prst="rect">
            <a:avLst/>
          </a:prstGeom>
          <a:noFill/>
          <a:ln w="9525">
            <a:noFill/>
          </a:ln>
        </p:spPr>
        <p:txBody>
          <a:bodyPr/>
          <a:p>
            <a:endParaRPr lang="zh-CN" altLang="en-US"/>
          </a:p>
        </p:txBody>
      </p:sp>
      <p:grpSp>
        <p:nvGrpSpPr>
          <p:cNvPr id="2106" name="组合 2105"/>
          <p:cNvGrpSpPr/>
          <p:nvPr/>
        </p:nvGrpSpPr>
        <p:grpSpPr>
          <a:xfrm>
            <a:off x="857250" y="592138"/>
            <a:ext cx="1857375" cy="1220787"/>
            <a:chOff x="1392" y="520"/>
            <a:chExt cx="3120" cy="1976"/>
          </a:xfrm>
        </p:grpSpPr>
        <p:grpSp>
          <p:nvGrpSpPr>
            <p:cNvPr id="2107" name="组合 2106"/>
            <p:cNvGrpSpPr/>
            <p:nvPr/>
          </p:nvGrpSpPr>
          <p:grpSpPr>
            <a:xfrm>
              <a:off x="1392" y="697"/>
              <a:ext cx="3120" cy="1799"/>
              <a:chOff x="2520" y="6710"/>
              <a:chExt cx="8604" cy="3662"/>
            </a:xfrm>
          </p:grpSpPr>
          <p:sp>
            <p:nvSpPr>
              <p:cNvPr id="2108" name="矩形 2107"/>
              <p:cNvSpPr/>
              <p:nvPr/>
            </p:nvSpPr>
            <p:spPr>
              <a:xfrm>
                <a:off x="9324" y="9748"/>
                <a:ext cx="1800" cy="624"/>
              </a:xfrm>
              <a:prstGeom prst="rect">
                <a:avLst/>
              </a:prstGeom>
              <a:solidFill>
                <a:srgbClr val="FFFFFF"/>
              </a:solidFill>
              <a:ln w="9525">
                <a:noFill/>
              </a:ln>
            </p:spPr>
            <p:txBody>
              <a:bodyPr lIns="5053" tIns="2527" rIns="5053" bIns="2527"/>
              <a:p>
                <a:pPr algn="just" defTabSz="347980" eaLnBrk="0" hangingPunct="0"/>
                <a:r>
                  <a:rPr lang="en-US" altLang="zh-CN" sz="600">
                    <a:latin typeface="宋体" panose="02010600030101010101" pitchFamily="2" charset="-122"/>
                  </a:rPr>
                  <a:t>Ta</a:t>
                </a:r>
                <a:r>
                  <a:rPr lang="zh-CN" altLang="en-US" sz="600">
                    <a:latin typeface="宋体" panose="02010600030101010101" pitchFamily="2" charset="-122"/>
                  </a:rPr>
                  <a:t>（</a:t>
                </a:r>
                <a:r>
                  <a:rPr lang="en-US" altLang="zh-CN" sz="600">
                    <a:latin typeface="宋体" panose="02010600030101010101" pitchFamily="2" charset="-122"/>
                  </a:rPr>
                  <a:t>℃</a:t>
                </a:r>
                <a:r>
                  <a:rPr lang="zh-CN" altLang="en-US" sz="600">
                    <a:latin typeface="宋体" panose="02010600030101010101" pitchFamily="2" charset="-122"/>
                  </a:rPr>
                  <a:t>）</a:t>
                </a:r>
                <a:endParaRPr lang="zh-CN" altLang="en-US" sz="600">
                  <a:latin typeface="宋体" panose="02010600030101010101" pitchFamily="2" charset="-122"/>
                </a:endParaRPr>
              </a:p>
            </p:txBody>
          </p:sp>
          <p:sp>
            <p:nvSpPr>
              <p:cNvPr id="2109" name="矩形 2108"/>
              <p:cNvSpPr/>
              <p:nvPr/>
            </p:nvSpPr>
            <p:spPr>
              <a:xfrm>
                <a:off x="2520" y="6710"/>
                <a:ext cx="720" cy="2337"/>
              </a:xfrm>
              <a:prstGeom prst="rect">
                <a:avLst/>
              </a:prstGeom>
              <a:solidFill>
                <a:srgbClr val="FFFFFF"/>
              </a:solidFill>
              <a:ln w="9525">
                <a:noFill/>
              </a:ln>
            </p:spPr>
            <p:txBody>
              <a:bodyPr lIns="5053" tIns="2527" rIns="5053" bIns="2527"/>
              <a:p>
                <a:pPr algn="just" defTabSz="347980" eaLnBrk="0" hangingPunct="0"/>
                <a:r>
                  <a:rPr lang="zh-CN" altLang="en-US" sz="600" b="1">
                    <a:latin typeface="Times New Roman" panose="02020603050405020304" charset="0"/>
                    <a:ea typeface="新宋体" panose="02010609030101010101" charset="-122"/>
                  </a:rPr>
                  <a:t>相对光通量</a:t>
                </a:r>
                <a:endParaRPr lang="zh-CN" altLang="en-US" sz="600" b="1">
                  <a:latin typeface="Times New Roman" panose="02020603050405020304" charset="0"/>
                  <a:ea typeface="新宋体" panose="02010609030101010101" charset="-122"/>
                </a:endParaRPr>
              </a:p>
            </p:txBody>
          </p:sp>
        </p:grpSp>
        <p:graphicFrame>
          <p:nvGraphicFramePr>
            <p:cNvPr id="2110" name="对象 2109"/>
            <p:cNvGraphicFramePr>
              <a:graphicFrameLocks noChangeAspect="1"/>
            </p:cNvGraphicFramePr>
            <p:nvPr/>
          </p:nvGraphicFramePr>
          <p:xfrm>
            <a:off x="1610" y="520"/>
            <a:ext cx="2224" cy="1938"/>
          </p:xfrm>
          <a:graphic>
            <a:graphicData uri="http://schemas.openxmlformats.org/presentationml/2006/ole">
              <mc:AlternateContent xmlns:mc="http://schemas.openxmlformats.org/markup-compatibility/2006">
                <mc:Choice xmlns:v="urn:schemas-microsoft-com:vml" Requires="v">
                  <p:oleObj spid="_x0000_s3077" name="" r:id="rId1" imgW="3476625" imgH="2076450" progId="Paint.Picture">
                    <p:embed/>
                  </p:oleObj>
                </mc:Choice>
                <mc:Fallback>
                  <p:oleObj name="" r:id="rId1" imgW="3476625" imgH="2076450" progId="Paint.Picture">
                    <p:embed/>
                    <p:pic>
                      <p:nvPicPr>
                        <p:cNvPr id="0" name="图片 3076"/>
                        <p:cNvPicPr/>
                        <p:nvPr/>
                      </p:nvPicPr>
                      <p:blipFill>
                        <a:blip r:embed="rId2"/>
                        <a:stretch>
                          <a:fillRect/>
                        </a:stretch>
                      </p:blipFill>
                      <p:spPr>
                        <a:xfrm>
                          <a:off x="1610" y="520"/>
                          <a:ext cx="2224" cy="1938"/>
                        </a:xfrm>
                        <a:prstGeom prst="rect">
                          <a:avLst/>
                        </a:prstGeom>
                        <a:noFill/>
                        <a:ln w="38100">
                          <a:noFill/>
                          <a:miter/>
                        </a:ln>
                      </p:spPr>
                    </p:pic>
                  </p:oleObj>
                </mc:Fallback>
              </mc:AlternateContent>
            </a:graphicData>
          </a:graphic>
        </p:graphicFrame>
        <p:sp>
          <p:nvSpPr>
            <p:cNvPr id="2111" name="矩形 2110"/>
            <p:cNvSpPr/>
            <p:nvPr/>
          </p:nvSpPr>
          <p:spPr>
            <a:xfrm>
              <a:off x="2117" y="1876"/>
              <a:ext cx="396" cy="214"/>
            </a:xfrm>
            <a:prstGeom prst="rect">
              <a:avLst/>
            </a:prstGeom>
            <a:solidFill>
              <a:srgbClr val="FFFFFF"/>
            </a:solidFill>
            <a:ln w="9525">
              <a:noFill/>
            </a:ln>
          </p:spPr>
          <p:txBody>
            <a:bodyPr lIns="5053" tIns="2527" rIns="5053" bIns="2527"/>
            <a:p>
              <a:pPr algn="just" defTabSz="347980" eaLnBrk="0" hangingPunct="0">
                <a:lnSpc>
                  <a:spcPct val="88000"/>
                </a:lnSpc>
              </a:pPr>
              <a:r>
                <a:rPr lang="zh-CN" altLang="en-US" sz="500">
                  <a:latin typeface="Times New Roman" panose="02020603050405020304" charset="0"/>
                </a:rPr>
                <a:t>橙红色</a:t>
              </a:r>
              <a:endParaRPr lang="zh-CN" altLang="en-US" sz="500">
                <a:latin typeface="Times New Roman" panose="02020603050405020304" charset="0"/>
              </a:endParaRPr>
            </a:p>
            <a:p>
              <a:pPr algn="just" defTabSz="347980" eaLnBrk="0" hangingPunct="0">
                <a:lnSpc>
                  <a:spcPct val="88000"/>
                </a:lnSpc>
              </a:pPr>
              <a:r>
                <a:rPr lang="zh-CN" altLang="en-US" sz="500">
                  <a:latin typeface="Times New Roman" panose="02020603050405020304" charset="0"/>
                </a:rPr>
                <a:t>黄色</a:t>
              </a:r>
              <a:endParaRPr lang="zh-CN" altLang="en-US" sz="500">
                <a:latin typeface="Times New Roman" panose="02020603050405020304" charset="0"/>
              </a:endParaRPr>
            </a:p>
          </p:txBody>
        </p:sp>
      </p:grpSp>
      <p:sp>
        <p:nvSpPr>
          <p:cNvPr id="2112" name="矩形 2111"/>
          <p:cNvSpPr/>
          <p:nvPr/>
        </p:nvSpPr>
        <p:spPr>
          <a:xfrm>
            <a:off x="874713" y="788988"/>
            <a:ext cx="3429000" cy="0"/>
          </a:xfrm>
          <a:prstGeom prst="rect">
            <a:avLst/>
          </a:prstGeom>
          <a:noFill/>
          <a:ln w="9525">
            <a:noFill/>
          </a:ln>
        </p:spPr>
        <p:txBody>
          <a:bodyPr/>
          <a:p>
            <a:endParaRPr lang="zh-CN" altLang="en-US"/>
          </a:p>
        </p:txBody>
      </p:sp>
      <p:sp>
        <p:nvSpPr>
          <p:cNvPr id="2113" name="矩形 2112"/>
          <p:cNvSpPr/>
          <p:nvPr/>
        </p:nvSpPr>
        <p:spPr>
          <a:xfrm>
            <a:off x="1087438" y="868363"/>
            <a:ext cx="3429000" cy="0"/>
          </a:xfrm>
          <a:prstGeom prst="rect">
            <a:avLst/>
          </a:prstGeom>
          <a:noFill/>
          <a:ln w="9525">
            <a:noFill/>
          </a:ln>
        </p:spPr>
        <p:txBody>
          <a:bodyPr/>
          <a:p>
            <a:endParaRPr lang="zh-CN" altLang="en-US"/>
          </a:p>
        </p:txBody>
      </p:sp>
      <p:sp>
        <p:nvSpPr>
          <p:cNvPr id="2114" name="矩形 2113"/>
          <p:cNvSpPr/>
          <p:nvPr/>
        </p:nvSpPr>
        <p:spPr>
          <a:xfrm>
            <a:off x="657225" y="1925638"/>
            <a:ext cx="2200275" cy="274637"/>
          </a:xfrm>
          <a:prstGeom prst="rect">
            <a:avLst/>
          </a:prstGeom>
          <a:noFill/>
          <a:ln w="9525">
            <a:noFill/>
          </a:ln>
        </p:spPr>
        <p:txBody>
          <a:bodyPr lIns="34829" tIns="17415" rIns="34829" bIns="17415">
            <a:spAutoFit/>
          </a:bodyPr>
          <a:p>
            <a:pPr defTabSz="347980">
              <a:spcBef>
                <a:spcPct val="50000"/>
              </a:spcBef>
              <a:buChar char="•"/>
            </a:pPr>
            <a:r>
              <a:rPr lang="en-US" altLang="zh-CN" sz="600">
                <a:latin typeface="宋体" panose="02010600030101010101" pitchFamily="2" charset="-122"/>
              </a:rPr>
              <a:t>Ta=100℃</a:t>
            </a:r>
            <a:r>
              <a:rPr lang="zh-CN" altLang="en-US" sz="600">
                <a:latin typeface="宋体" panose="02010600030101010101" pitchFamily="2" charset="-122"/>
              </a:rPr>
              <a:t>时，</a:t>
            </a:r>
            <a:r>
              <a:rPr lang="en-US" altLang="zh-CN" sz="600">
                <a:latin typeface="宋体" panose="02010600030101010101" pitchFamily="2" charset="-122"/>
              </a:rPr>
              <a:t>LED</a:t>
            </a:r>
            <a:r>
              <a:rPr lang="zh-CN" altLang="en-US" sz="600">
                <a:latin typeface="宋体" panose="02010600030101010101" pitchFamily="2" charset="-122"/>
              </a:rPr>
              <a:t>的光通量将下降至室温时的一半左右。</a:t>
            </a:r>
            <a:endParaRPr lang="zh-CN" altLang="en-US" sz="600">
              <a:latin typeface="宋体" panose="02010600030101010101" pitchFamily="2" charset="-122"/>
            </a:endParaRPr>
          </a:p>
          <a:p>
            <a:pPr defTabSz="347980">
              <a:spcBef>
                <a:spcPct val="50000"/>
              </a:spcBef>
              <a:buChar char="•"/>
            </a:pPr>
            <a:r>
              <a:rPr lang="en-US" altLang="zh-CN" sz="600">
                <a:latin typeface="宋体" panose="02010600030101010101" pitchFamily="2" charset="-122"/>
                <a:cs typeface="Times New Roman" panose="02020603050405020304" charset="0"/>
              </a:rPr>
              <a:t>LED</a:t>
            </a:r>
            <a:r>
              <a:rPr lang="zh-CN" altLang="en-US" sz="600">
                <a:latin typeface="宋体" panose="02010600030101010101" pitchFamily="2" charset="-122"/>
                <a:cs typeface="Times New Roman" panose="02020603050405020304" charset="0"/>
              </a:rPr>
              <a:t>的应用必须考虑温度对光通量的影响。</a:t>
            </a:r>
            <a:r>
              <a:rPr lang="zh-CN" altLang="en-US" sz="600">
                <a:latin typeface="宋体" panose="02010600030101010101" pitchFamily="2" charset="-122"/>
              </a:rPr>
              <a:t> </a:t>
            </a:r>
            <a:r>
              <a:rPr lang="zh-CN" altLang="en-US" sz="600"/>
              <a:t> </a:t>
            </a:r>
            <a:endParaRPr lang="zh-CN" altLang="en-US" sz="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17" name="矩形 2116"/>
          <p:cNvSpPr/>
          <p:nvPr/>
        </p:nvSpPr>
        <p:spPr>
          <a:xfrm>
            <a:off x="314325" y="236538"/>
            <a:ext cx="2857500" cy="392112"/>
          </a:xfrm>
          <a:prstGeom prst="rect">
            <a:avLst/>
          </a:prstGeom>
          <a:noFill/>
          <a:ln w="9525">
            <a:noFill/>
          </a:ln>
        </p:spPr>
        <p:txBody>
          <a:bodyPr lIns="34829" tIns="17415" rIns="34829" bIns="17415">
            <a:spAutoFit/>
          </a:bodyPr>
          <a:p>
            <a:pPr defTabSz="347980">
              <a:spcBef>
                <a:spcPct val="50000"/>
              </a:spcBef>
            </a:pPr>
            <a:r>
              <a:rPr lang="en-US" altLang="zh-CN" sz="900"/>
              <a:t>(2)</a:t>
            </a:r>
            <a:r>
              <a:rPr lang="zh-CN" altLang="en-US" sz="900">
                <a:latin typeface="宋体" panose="02010600030101010101" pitchFamily="2" charset="-122"/>
              </a:rPr>
              <a:t>波长与结温</a:t>
            </a:r>
            <a:r>
              <a:rPr lang="en-US" altLang="zh-CN" sz="900">
                <a:latin typeface="Times New Roman" panose="02020603050405020304" charset="0"/>
                <a:cs typeface="Times New Roman" panose="02020603050405020304" charset="0"/>
              </a:rPr>
              <a:t>Tj</a:t>
            </a:r>
            <a:r>
              <a:rPr lang="zh-CN" altLang="en-US" sz="900">
                <a:latin typeface="宋体" panose="02010600030101010101" pitchFamily="2" charset="-122"/>
              </a:rPr>
              <a:t>的关系</a:t>
            </a:r>
            <a:r>
              <a:rPr lang="zh-CN" altLang="en-US" sz="800"/>
              <a:t> </a:t>
            </a:r>
            <a:endParaRPr lang="zh-CN" altLang="en-US" sz="800"/>
          </a:p>
          <a:p>
            <a:pPr algn="ctr" defTabSz="347980">
              <a:spcBef>
                <a:spcPct val="50000"/>
              </a:spcBef>
            </a:pPr>
            <a:r>
              <a:rPr lang="en-US" altLang="zh-CN" sz="900" b="1">
                <a:latin typeface="宋体" panose="02010600030101010101" pitchFamily="2" charset="-122"/>
              </a:rPr>
              <a:t>λ</a:t>
            </a:r>
            <a:r>
              <a:rPr lang="en-US" altLang="zh-CN" sz="900" b="1" baseline="-30000">
                <a:latin typeface="Times New Roman" panose="02020603050405020304" charset="0"/>
                <a:cs typeface="Times New Roman" panose="02020603050405020304" charset="0"/>
              </a:rPr>
              <a:t>d</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j2</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a:t>
            </a:r>
            <a:r>
              <a:rPr lang="en-US" altLang="zh-CN" sz="900" b="1">
                <a:latin typeface="宋体" panose="02010600030101010101" pitchFamily="2" charset="-122"/>
              </a:rPr>
              <a:t>λ</a:t>
            </a:r>
            <a:r>
              <a:rPr lang="en-US" altLang="zh-CN" sz="900" b="1" baseline="-30000">
                <a:latin typeface="Times New Roman" panose="02020603050405020304" charset="0"/>
                <a:cs typeface="Times New Roman" panose="02020603050405020304" charset="0"/>
              </a:rPr>
              <a:t>d</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j1</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+k</a:t>
            </a:r>
            <a:r>
              <a:rPr lang="en-US" altLang="zh-CN" sz="900" b="1">
                <a:latin typeface="宋体" panose="02010600030101010101" pitchFamily="2" charset="-122"/>
              </a:rPr>
              <a:t>Δ</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a:t>
            </a:r>
            <a:endParaRPr lang="en-US" altLang="zh-CN" sz="900"/>
          </a:p>
        </p:txBody>
      </p:sp>
      <p:grpSp>
        <p:nvGrpSpPr>
          <p:cNvPr id="2118" name="组合 2117"/>
          <p:cNvGrpSpPr/>
          <p:nvPr/>
        </p:nvGrpSpPr>
        <p:grpSpPr>
          <a:xfrm>
            <a:off x="1857375" y="1303338"/>
            <a:ext cx="1479550" cy="903287"/>
            <a:chOff x="3159" y="2400"/>
            <a:chExt cx="2485" cy="1462"/>
          </a:xfrm>
        </p:grpSpPr>
        <p:graphicFrame>
          <p:nvGraphicFramePr>
            <p:cNvPr id="2119" name="对象 2118"/>
            <p:cNvGraphicFramePr>
              <a:graphicFrameLocks noChangeAspect="1"/>
            </p:cNvGraphicFramePr>
            <p:nvPr/>
          </p:nvGraphicFramePr>
          <p:xfrm>
            <a:off x="3408" y="2592"/>
            <a:ext cx="1776" cy="1270"/>
          </p:xfrm>
          <a:graphic>
            <a:graphicData uri="http://schemas.openxmlformats.org/presentationml/2006/ole">
              <mc:AlternateContent xmlns:mc="http://schemas.openxmlformats.org/markup-compatibility/2006">
                <mc:Choice xmlns:v="urn:schemas-microsoft-com:vml" Requires="v">
                  <p:oleObj spid="_x0000_s3079" name="" r:id="rId1" imgW="5057775" imgH="3505200" progId="Paint.Picture">
                    <p:embed/>
                  </p:oleObj>
                </mc:Choice>
                <mc:Fallback>
                  <p:oleObj name="" r:id="rId1" imgW="5057775" imgH="3505200" progId="Paint.Picture">
                    <p:embed/>
                    <p:pic>
                      <p:nvPicPr>
                        <p:cNvPr id="0" name="图片 3078"/>
                        <p:cNvPicPr/>
                        <p:nvPr/>
                      </p:nvPicPr>
                      <p:blipFill>
                        <a:blip r:embed="rId2"/>
                        <a:stretch>
                          <a:fillRect/>
                        </a:stretch>
                      </p:blipFill>
                      <p:spPr>
                        <a:xfrm>
                          <a:off x="3408" y="2592"/>
                          <a:ext cx="1776" cy="1270"/>
                        </a:xfrm>
                        <a:prstGeom prst="rect">
                          <a:avLst/>
                        </a:prstGeom>
                        <a:noFill/>
                        <a:ln w="38100">
                          <a:noFill/>
                          <a:miter/>
                        </a:ln>
                      </p:spPr>
                    </p:pic>
                  </p:oleObj>
                </mc:Fallback>
              </mc:AlternateContent>
            </a:graphicData>
          </a:graphic>
        </p:graphicFrame>
        <p:sp>
          <p:nvSpPr>
            <p:cNvPr id="2120" name="矩形 2119"/>
            <p:cNvSpPr/>
            <p:nvPr/>
          </p:nvSpPr>
          <p:spPr>
            <a:xfrm>
              <a:off x="3408" y="2400"/>
              <a:ext cx="1800" cy="192"/>
            </a:xfrm>
            <a:prstGeom prst="rect">
              <a:avLst/>
            </a:prstGeom>
            <a:noFill/>
            <a:ln w="9525">
              <a:noFill/>
            </a:ln>
          </p:spPr>
          <p:txBody>
            <a:bodyPr lIns="1925" tIns="963" rIns="1925" bIns="963"/>
            <a:p>
              <a:pPr algn="ctr" defTabSz="347980" eaLnBrk="0" hangingPunct="0"/>
              <a:r>
                <a:rPr lang="zh-CN" altLang="en-US" sz="600" b="1">
                  <a:latin typeface="Times New Roman" panose="02020603050405020304" charset="0"/>
                </a:rPr>
                <a:t>白光</a:t>
              </a:r>
              <a:r>
                <a:rPr lang="en-US" altLang="zh-CN" sz="600" b="1">
                  <a:latin typeface="Times New Roman" panose="02020603050405020304" charset="0"/>
                </a:rPr>
                <a:t>LED</a:t>
              </a:r>
              <a:r>
                <a:rPr lang="zh-CN" altLang="en-US" sz="600" b="1">
                  <a:latin typeface="Times New Roman" panose="02020603050405020304" charset="0"/>
                </a:rPr>
                <a:t>色温</a:t>
              </a:r>
              <a:r>
                <a:rPr lang="en-US" altLang="zh-CN" sz="600" b="1">
                  <a:latin typeface="Times New Roman" panose="02020603050405020304" charset="0"/>
                </a:rPr>
                <a:t>—</a:t>
              </a:r>
              <a:r>
                <a:rPr lang="zh-CN" altLang="en-US" sz="600" b="1">
                  <a:latin typeface="Times New Roman" panose="02020603050405020304" charset="0"/>
                </a:rPr>
                <a:t>结温飘移曲线</a:t>
              </a:r>
              <a:endParaRPr lang="zh-CN" altLang="en-US" sz="600" b="1">
                <a:latin typeface="Times New Roman" panose="02020603050405020304" charset="0"/>
              </a:endParaRPr>
            </a:p>
          </p:txBody>
        </p:sp>
        <p:sp>
          <p:nvSpPr>
            <p:cNvPr id="2121" name="矩形 2120"/>
            <p:cNvSpPr/>
            <p:nvPr/>
          </p:nvSpPr>
          <p:spPr>
            <a:xfrm>
              <a:off x="5184" y="3696"/>
              <a:ext cx="460" cy="138"/>
            </a:xfrm>
            <a:prstGeom prst="rect">
              <a:avLst/>
            </a:prstGeom>
            <a:noFill/>
            <a:ln w="9525">
              <a:noFill/>
            </a:ln>
          </p:spPr>
          <p:txBody>
            <a:bodyPr lIns="1925" tIns="963" rIns="1925" bIns="963"/>
            <a:p>
              <a:pPr algn="just" defTabSz="347980" eaLnBrk="0" hangingPunct="0"/>
              <a:r>
                <a:rPr lang="en-US" altLang="zh-CN" sz="500" b="1">
                  <a:latin typeface="Times New Roman" panose="02020603050405020304" charset="0"/>
                </a:rPr>
                <a:t>T</a:t>
              </a:r>
              <a:r>
                <a:rPr lang="en-US" altLang="zh-CN" sz="500" b="1" baseline="-25000">
                  <a:latin typeface="Times New Roman" panose="02020603050405020304" charset="0"/>
                </a:rPr>
                <a:t>j</a:t>
              </a:r>
              <a:r>
                <a:rPr lang="zh-CN" altLang="en-US" sz="500" b="1">
                  <a:latin typeface="Times New Roman" panose="02020603050405020304" charset="0"/>
                </a:rPr>
                <a:t>（</a:t>
              </a:r>
              <a:r>
                <a:rPr lang="en-US" altLang="zh-CN" sz="500" b="1">
                  <a:latin typeface="Times New Roman" panose="02020603050405020304" charset="0"/>
                </a:rPr>
                <a:t>℃</a:t>
              </a:r>
              <a:r>
                <a:rPr lang="zh-CN" altLang="en-US" sz="500" b="1">
                  <a:latin typeface="Times New Roman" panose="02020603050405020304" charset="0"/>
                </a:rPr>
                <a:t>）</a:t>
              </a:r>
              <a:endParaRPr lang="zh-CN" altLang="en-US" sz="500" b="1">
                <a:latin typeface="Times New Roman" panose="02020603050405020304" charset="0"/>
              </a:endParaRPr>
            </a:p>
          </p:txBody>
        </p:sp>
        <p:sp>
          <p:nvSpPr>
            <p:cNvPr id="2122" name="矩形 2121"/>
            <p:cNvSpPr/>
            <p:nvPr/>
          </p:nvSpPr>
          <p:spPr>
            <a:xfrm>
              <a:off x="3159" y="2592"/>
              <a:ext cx="231" cy="672"/>
            </a:xfrm>
            <a:prstGeom prst="rect">
              <a:avLst/>
            </a:prstGeom>
            <a:noFill/>
            <a:ln w="9525">
              <a:noFill/>
            </a:ln>
          </p:spPr>
          <p:txBody>
            <a:bodyPr lIns="1925" tIns="963" rIns="1925" bIns="963"/>
            <a:p>
              <a:pPr algn="ctr" defTabSz="347980">
                <a:spcBef>
                  <a:spcPct val="50000"/>
                </a:spcBef>
              </a:pPr>
              <a:r>
                <a:rPr lang="en-US" altLang="zh-CN" sz="500" b="1"/>
                <a:t>CCT(K)</a:t>
              </a:r>
              <a:endParaRPr lang="en-US" altLang="zh-CN" sz="500" b="1"/>
            </a:p>
          </p:txBody>
        </p:sp>
        <p:sp>
          <p:nvSpPr>
            <p:cNvPr id="2123" name="矩形 2122"/>
            <p:cNvSpPr/>
            <p:nvPr/>
          </p:nvSpPr>
          <p:spPr>
            <a:xfrm>
              <a:off x="3888" y="2892"/>
              <a:ext cx="181" cy="68"/>
            </a:xfrm>
            <a:prstGeom prst="rect">
              <a:avLst/>
            </a:prstGeom>
            <a:solidFill>
              <a:srgbClr val="FFFFFF"/>
            </a:solidFill>
            <a:ln w="9525">
              <a:noFill/>
            </a:ln>
          </p:spPr>
          <p:txBody>
            <a:bodyPr lIns="1925" tIns="963" rIns="1925" bIns="963"/>
            <a:p>
              <a:pPr algn="just" defTabSz="347980" eaLnBrk="0" hangingPunct="0"/>
              <a:r>
                <a:rPr lang="zh-CN" altLang="en-US" sz="300">
                  <a:latin typeface="Times New Roman" panose="02020603050405020304" charset="0"/>
                </a:rPr>
                <a:t>白色</a:t>
              </a:r>
              <a:endParaRPr lang="zh-CN" altLang="en-US" sz="300">
                <a:latin typeface="Times New Roman" panose="02020603050405020304" charset="0"/>
              </a:endParaRPr>
            </a:p>
          </p:txBody>
        </p:sp>
      </p:grpSp>
      <p:grpSp>
        <p:nvGrpSpPr>
          <p:cNvPr id="2124" name="组合 2123"/>
          <p:cNvGrpSpPr/>
          <p:nvPr/>
        </p:nvGrpSpPr>
        <p:grpSpPr>
          <a:xfrm>
            <a:off x="257175" y="741363"/>
            <a:ext cx="1571625" cy="903287"/>
            <a:chOff x="480" y="2384"/>
            <a:chExt cx="2640" cy="1464"/>
          </a:xfrm>
        </p:grpSpPr>
        <p:sp>
          <p:nvSpPr>
            <p:cNvPr id="2125" name="矩形 2124"/>
            <p:cNvSpPr/>
            <p:nvPr/>
          </p:nvSpPr>
          <p:spPr>
            <a:xfrm>
              <a:off x="576" y="2384"/>
              <a:ext cx="2448" cy="212"/>
            </a:xfrm>
            <a:prstGeom prst="rect">
              <a:avLst/>
            </a:prstGeom>
            <a:noFill/>
            <a:ln w="9525">
              <a:noFill/>
            </a:ln>
          </p:spPr>
          <p:txBody>
            <a:bodyPr lIns="34829" tIns="17415" rIns="34829" bIns="17415">
              <a:spAutoFit/>
            </a:bodyPr>
            <a:p>
              <a:pPr algn="ctr" defTabSz="347980">
                <a:spcBef>
                  <a:spcPct val="50000"/>
                </a:spcBef>
              </a:pPr>
              <a:r>
                <a:rPr lang="en-US" altLang="zh-CN" sz="600" b="1">
                  <a:latin typeface="Times New Roman" panose="02020603050405020304" charset="0"/>
                  <a:cs typeface="Times New Roman" panose="02020603050405020304" charset="0"/>
                </a:rPr>
                <a:t>k=</a:t>
              </a:r>
              <a:r>
                <a:rPr lang="en-US" altLang="zh-CN" sz="600" b="1">
                  <a:latin typeface="宋体" panose="02010600030101010101" pitchFamily="2" charset="-122"/>
                </a:rPr>
                <a:t>Δλ</a:t>
              </a:r>
              <a:r>
                <a:rPr lang="en-US" altLang="zh-CN" sz="600" b="1">
                  <a:latin typeface="Times New Roman" panose="02020603050405020304" charset="0"/>
                  <a:cs typeface="Times New Roman" panose="02020603050405020304" charset="0"/>
                </a:rPr>
                <a:t>/</a:t>
              </a:r>
              <a:r>
                <a:rPr lang="en-US" altLang="zh-CN" sz="600" b="1">
                  <a:latin typeface="宋体" panose="02010600030101010101" pitchFamily="2" charset="-122"/>
                </a:rPr>
                <a:t>Δ</a:t>
              </a:r>
              <a:r>
                <a:rPr lang="en-US" altLang="zh-CN" sz="600" b="1">
                  <a:latin typeface="Times New Roman" panose="02020603050405020304" charset="0"/>
                  <a:cs typeface="Times New Roman" panose="02020603050405020304" charset="0"/>
                </a:rPr>
                <a:t>T</a:t>
              </a:r>
              <a:r>
                <a:rPr lang="en-US" altLang="zh-CN" sz="600" b="1" baseline="-30000">
                  <a:latin typeface="Times New Roman" panose="02020603050405020304" charset="0"/>
                  <a:cs typeface="Times New Roman" panose="02020603050405020304" charset="0"/>
                </a:rPr>
                <a:t>j</a:t>
              </a:r>
              <a:r>
                <a:rPr lang="en-US" altLang="zh-CN" sz="600" b="1">
                  <a:latin typeface="Times New Roman" panose="02020603050405020304" charset="0"/>
                  <a:cs typeface="Times New Roman" panose="02020603050405020304" charset="0"/>
                </a:rPr>
                <a:t> : LED</a:t>
              </a:r>
              <a:r>
                <a:rPr lang="zh-CN" altLang="en-US" sz="600" b="1">
                  <a:latin typeface="宋体" panose="02010600030101010101" pitchFamily="2" charset="-122"/>
                </a:rPr>
                <a:t>波长</a:t>
              </a:r>
              <a:r>
                <a:rPr lang="en-US" altLang="zh-CN" sz="600" b="1">
                  <a:latin typeface="Times New Roman" panose="02020603050405020304" charset="0"/>
                  <a:cs typeface="Times New Roman" panose="02020603050405020304" charset="0"/>
                </a:rPr>
                <a:t>-</a:t>
              </a:r>
              <a:r>
                <a:rPr lang="zh-CN" altLang="en-US" sz="600" b="1">
                  <a:latin typeface="宋体" panose="02010600030101010101" pitchFamily="2" charset="-122"/>
                </a:rPr>
                <a:t>结温飘移率</a:t>
              </a:r>
              <a:endParaRPr lang="zh-CN" altLang="en-US" sz="600" b="1">
                <a:latin typeface="宋体" panose="02010600030101010101" pitchFamily="2" charset="-122"/>
              </a:endParaRPr>
            </a:p>
          </p:txBody>
        </p:sp>
        <p:graphicFrame>
          <p:nvGraphicFramePr>
            <p:cNvPr id="2126" name="对象 2125"/>
            <p:cNvGraphicFramePr>
              <a:graphicFrameLocks noChangeAspect="1"/>
            </p:cNvGraphicFramePr>
            <p:nvPr/>
          </p:nvGraphicFramePr>
          <p:xfrm>
            <a:off x="480" y="2592"/>
            <a:ext cx="2640" cy="1256"/>
          </p:xfrm>
          <a:graphic>
            <a:graphicData uri="http://schemas.openxmlformats.org/presentationml/2006/ole">
              <mc:AlternateContent xmlns:mc="http://schemas.openxmlformats.org/markup-compatibility/2006">
                <mc:Choice xmlns:v="urn:schemas-microsoft-com:vml" Requires="v">
                  <p:oleObj spid="_x0000_s3080" name="" r:id="rId3" imgW="3771900" imgH="2167255" progId="Word.Document.8">
                    <p:embed/>
                  </p:oleObj>
                </mc:Choice>
                <mc:Fallback>
                  <p:oleObj name="" r:id="rId3" imgW="3771900" imgH="2167255" progId="Word.Document.8">
                    <p:embed/>
                    <p:pic>
                      <p:nvPicPr>
                        <p:cNvPr id="0" name="图片 3079"/>
                        <p:cNvPicPr/>
                        <p:nvPr/>
                      </p:nvPicPr>
                      <p:blipFill>
                        <a:blip r:embed="rId4"/>
                        <a:stretch>
                          <a:fillRect/>
                        </a:stretch>
                      </p:blipFill>
                      <p:spPr>
                        <a:xfrm>
                          <a:off x="480" y="2592"/>
                          <a:ext cx="2640" cy="1256"/>
                        </a:xfrm>
                        <a:prstGeom prst="rect">
                          <a:avLst/>
                        </a:prstGeom>
                        <a:noFill/>
                        <a:ln w="38100">
                          <a:noFill/>
                          <a:miter/>
                        </a:ln>
                      </p:spPr>
                    </p:pic>
                  </p:oleObj>
                </mc:Fallback>
              </mc:AlternateContent>
            </a:graphicData>
          </a:graphic>
        </p:graphicFrame>
        <p:cxnSp>
          <p:nvCxnSpPr>
            <p:cNvPr id="2127" name="直接连接符 2126"/>
            <p:cNvCxnSpPr/>
            <p:nvPr/>
          </p:nvCxnSpPr>
          <p:spPr>
            <a:xfrm>
              <a:off x="624" y="3704"/>
              <a:ext cx="2352" cy="0"/>
            </a:xfrm>
            <a:prstGeom prst="line">
              <a:avLst/>
            </a:prstGeom>
            <a:ln w="9525" cap="flat" cmpd="sng">
              <a:solidFill>
                <a:srgbClr val="000000"/>
              </a:solidFill>
              <a:prstDash val="solid"/>
              <a:headEnd type="none" w="med" len="med"/>
              <a:tailEnd type="none" w="med" len="med"/>
            </a:ln>
          </p:spPr>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30" name="矩形 2129"/>
          <p:cNvSpPr/>
          <p:nvPr/>
        </p:nvSpPr>
        <p:spPr>
          <a:xfrm>
            <a:off x="228600" y="363538"/>
            <a:ext cx="2914650" cy="536575"/>
          </a:xfrm>
          <a:prstGeom prst="rect">
            <a:avLst/>
          </a:prstGeom>
          <a:noFill/>
          <a:ln w="9525">
            <a:noFill/>
          </a:ln>
        </p:spPr>
        <p:txBody>
          <a:bodyPr lIns="34829" tIns="17415" rIns="34829" bIns="17415">
            <a:spAutoFit/>
          </a:bodyPr>
          <a:p>
            <a:pPr defTabSz="347980">
              <a:spcBef>
                <a:spcPct val="50000"/>
              </a:spcBef>
            </a:pPr>
            <a:r>
              <a:rPr lang="en-US" altLang="zh-CN" sz="900"/>
              <a:t>(3)</a:t>
            </a:r>
            <a:r>
              <a:rPr lang="zh-CN" altLang="en-US" sz="900">
                <a:latin typeface="宋体" panose="02010600030101010101" pitchFamily="2" charset="-122"/>
              </a:rPr>
              <a:t>正向压降</a:t>
            </a:r>
            <a:r>
              <a:rPr lang="en-US" altLang="zh-CN" sz="900">
                <a:latin typeface="Times New Roman" panose="02020603050405020304" charset="0"/>
                <a:cs typeface="Times New Roman" panose="02020603050405020304" charset="0"/>
              </a:rPr>
              <a:t>V</a:t>
            </a:r>
            <a:r>
              <a:rPr lang="en-US" altLang="zh-CN" sz="900" baseline="-30000">
                <a:latin typeface="Times New Roman" panose="02020603050405020304" charset="0"/>
                <a:cs typeface="Times New Roman" panose="02020603050405020304" charset="0"/>
              </a:rPr>
              <a:t>f</a:t>
            </a:r>
            <a:r>
              <a:rPr lang="zh-CN" altLang="en-US" sz="900">
                <a:latin typeface="宋体" panose="02010600030101010101" pitchFamily="2" charset="-122"/>
              </a:rPr>
              <a:t>结温</a:t>
            </a:r>
            <a:r>
              <a:rPr lang="en-US" altLang="zh-CN" sz="900">
                <a:latin typeface="Times New Roman" panose="02020603050405020304" charset="0"/>
                <a:cs typeface="Times New Roman" panose="02020603050405020304" charset="0"/>
              </a:rPr>
              <a:t>Tj</a:t>
            </a:r>
            <a:r>
              <a:rPr lang="zh-CN" altLang="en-US" sz="900">
                <a:latin typeface="宋体" panose="02010600030101010101" pitchFamily="2" charset="-122"/>
              </a:rPr>
              <a:t>的关系</a:t>
            </a:r>
            <a:r>
              <a:rPr lang="zh-CN" altLang="en-US" sz="900"/>
              <a:t>  </a:t>
            </a:r>
            <a:endParaRPr lang="zh-CN" altLang="en-US" sz="900"/>
          </a:p>
          <a:p>
            <a:pPr algn="ctr" defTabSz="347980">
              <a:spcBef>
                <a:spcPct val="50000"/>
              </a:spcBef>
            </a:pPr>
            <a:r>
              <a:rPr lang="en-US" altLang="zh-CN" sz="900" b="1">
                <a:latin typeface="Times New Roman" panose="02020603050405020304" charset="0"/>
                <a:cs typeface="Times New Roman" panose="02020603050405020304" charset="0"/>
              </a:rPr>
              <a:t>V</a:t>
            </a:r>
            <a:r>
              <a:rPr lang="en-US" altLang="zh-CN" sz="900" b="1" baseline="-30000">
                <a:latin typeface="Times New Roman" panose="02020603050405020304" charset="0"/>
                <a:cs typeface="Times New Roman" panose="02020603050405020304" charset="0"/>
              </a:rPr>
              <a:t>f</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j2</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 V</a:t>
            </a:r>
            <a:r>
              <a:rPr lang="en-US" altLang="zh-CN" sz="900" b="1" baseline="-30000">
                <a:latin typeface="Times New Roman" panose="02020603050405020304" charset="0"/>
                <a:cs typeface="Times New Roman" panose="02020603050405020304" charset="0"/>
              </a:rPr>
              <a:t>f</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j1</a:t>
            </a:r>
            <a:r>
              <a:rPr lang="zh-CN" altLang="en-US" sz="900" b="1">
                <a:latin typeface="宋体" panose="02010600030101010101" pitchFamily="2" charset="-122"/>
              </a:rPr>
              <a:t>）</a:t>
            </a:r>
            <a:r>
              <a:rPr lang="en-US" altLang="zh-CN" sz="900" b="1">
                <a:latin typeface="Times New Roman" panose="02020603050405020304" charset="0"/>
                <a:cs typeface="Times New Roman" panose="02020603050405020304" charset="0"/>
              </a:rPr>
              <a:t>+k</a:t>
            </a:r>
            <a:r>
              <a:rPr lang="en-US" altLang="zh-CN" sz="900" b="1">
                <a:latin typeface="宋体" panose="02010600030101010101" pitchFamily="2" charset="-122"/>
              </a:rPr>
              <a:t>Δ</a:t>
            </a:r>
            <a:r>
              <a:rPr lang="en-US" altLang="zh-CN" sz="900" b="1">
                <a:latin typeface="Times New Roman" panose="02020603050405020304" charset="0"/>
                <a:cs typeface="Times New Roman" panose="02020603050405020304" charset="0"/>
              </a:rPr>
              <a:t>T</a:t>
            </a:r>
            <a:r>
              <a:rPr lang="en-US" altLang="zh-CN" sz="900" b="1" baseline="-30000">
                <a:latin typeface="Times New Roman" panose="02020603050405020304" charset="0"/>
                <a:cs typeface="Times New Roman" panose="02020603050405020304" charset="0"/>
              </a:rPr>
              <a:t>j</a:t>
            </a:r>
            <a:r>
              <a:rPr lang="en-US" altLang="zh-CN" sz="900"/>
              <a:t> </a:t>
            </a:r>
            <a:endParaRPr lang="en-US" altLang="zh-CN" sz="900"/>
          </a:p>
          <a:p>
            <a:pPr algn="ctr" defTabSz="347980">
              <a:spcBef>
                <a:spcPct val="50000"/>
              </a:spcBef>
            </a:pPr>
            <a:r>
              <a:rPr lang="en-US" altLang="zh-CN" sz="700">
                <a:latin typeface="Times New Roman" panose="02020603050405020304" charset="0"/>
                <a:cs typeface="Times New Roman" panose="02020603050405020304" charset="0"/>
              </a:rPr>
              <a:t>k=</a:t>
            </a:r>
            <a:r>
              <a:rPr lang="en-US" altLang="zh-CN" sz="700">
                <a:latin typeface="宋体" panose="02010600030101010101" pitchFamily="2" charset="-122"/>
              </a:rPr>
              <a:t>Δ</a:t>
            </a:r>
            <a:r>
              <a:rPr lang="en-US" altLang="zh-CN" sz="700">
                <a:latin typeface="Times New Roman" panose="02020603050405020304" charset="0"/>
                <a:cs typeface="Times New Roman" panose="02020603050405020304" charset="0"/>
              </a:rPr>
              <a:t>Vf/</a:t>
            </a:r>
            <a:r>
              <a:rPr lang="en-US" altLang="zh-CN" sz="700">
                <a:latin typeface="宋体" panose="02010600030101010101" pitchFamily="2" charset="-122"/>
              </a:rPr>
              <a:t>Δ</a:t>
            </a:r>
            <a:r>
              <a:rPr lang="en-US" altLang="zh-CN" sz="700">
                <a:latin typeface="Times New Roman" panose="02020603050405020304" charset="0"/>
                <a:cs typeface="Times New Roman" panose="02020603050405020304" charset="0"/>
              </a:rPr>
              <a:t>T</a:t>
            </a:r>
            <a:r>
              <a:rPr lang="en-US" altLang="zh-CN" sz="700" baseline="-30000">
                <a:latin typeface="Times New Roman" panose="02020603050405020304" charset="0"/>
                <a:cs typeface="Times New Roman" panose="02020603050405020304" charset="0"/>
              </a:rPr>
              <a:t>j </a:t>
            </a:r>
            <a:r>
              <a:rPr lang="zh-CN" altLang="en-US" sz="700">
                <a:latin typeface="宋体" panose="02010600030101010101" pitchFamily="2" charset="-122"/>
              </a:rPr>
              <a:t>：正向压降随结温变化的系数，通常取</a:t>
            </a:r>
            <a:r>
              <a:rPr lang="en-US" altLang="zh-CN" sz="700">
                <a:latin typeface="Times New Roman" panose="02020603050405020304" charset="0"/>
                <a:cs typeface="Times New Roman" panose="02020603050405020304" charset="0"/>
              </a:rPr>
              <a:t>-2.0mV/</a:t>
            </a:r>
            <a:r>
              <a:rPr lang="en-US" altLang="zh-CN" sz="700">
                <a:latin typeface="宋体" panose="02010600030101010101" pitchFamily="2" charset="-122"/>
              </a:rPr>
              <a:t>℃.</a:t>
            </a:r>
            <a:r>
              <a:rPr lang="en-US" altLang="zh-CN" sz="700"/>
              <a:t> </a:t>
            </a:r>
            <a:endParaRPr lang="en-US" altLang="zh-CN" sz="700"/>
          </a:p>
        </p:txBody>
      </p:sp>
      <p:graphicFrame>
        <p:nvGraphicFramePr>
          <p:cNvPr id="2131" name="对象 2130"/>
          <p:cNvGraphicFramePr>
            <a:graphicFrameLocks noChangeAspect="1"/>
          </p:cNvGraphicFramePr>
          <p:nvPr/>
        </p:nvGraphicFramePr>
        <p:xfrm>
          <a:off x="538163" y="623888"/>
          <a:ext cx="2292350" cy="1524000"/>
        </p:xfrm>
        <a:graphic>
          <a:graphicData uri="http://schemas.openxmlformats.org/presentationml/2006/ole">
            <mc:AlternateContent xmlns:mc="http://schemas.openxmlformats.org/markup-compatibility/2006">
              <mc:Choice xmlns:v="urn:schemas-microsoft-com:vml" Requires="v">
                <p:oleObj spid="_x0000_s3076" name="" r:id="rId1" imgW="1350645" imgH="1519555" progId="Word.Document.8">
                  <p:embed/>
                </p:oleObj>
              </mc:Choice>
              <mc:Fallback>
                <p:oleObj name="" r:id="rId1" imgW="1350645" imgH="1519555" progId="Word.Document.8">
                  <p:embed/>
                  <p:pic>
                    <p:nvPicPr>
                      <p:cNvPr id="0" name="图片 3075"/>
                      <p:cNvPicPr/>
                      <p:nvPr/>
                    </p:nvPicPr>
                    <p:blipFill>
                      <a:blip r:embed="rId2"/>
                      <a:stretch>
                        <a:fillRect/>
                      </a:stretch>
                    </p:blipFill>
                    <p:spPr>
                      <a:xfrm>
                        <a:off x="538163" y="623888"/>
                        <a:ext cx="2292350" cy="1524000"/>
                      </a:xfrm>
                      <a:prstGeom prst="rect">
                        <a:avLst/>
                      </a:prstGeom>
                      <a:noFill/>
                      <a:ln w="38100">
                        <a:noFill/>
                        <a:miter/>
                      </a:ln>
                    </p:spPr>
                  </p:pic>
                </p:oleObj>
              </mc:Fallback>
            </mc:AlternateContent>
          </a:graphicData>
        </a:graphic>
      </p:graphicFrame>
      <p:graphicFrame>
        <p:nvGraphicFramePr>
          <p:cNvPr id="2132" name="对象 2131"/>
          <p:cNvGraphicFramePr>
            <a:graphicFrameLocks noChangeAspect="1"/>
          </p:cNvGraphicFramePr>
          <p:nvPr/>
        </p:nvGraphicFramePr>
        <p:xfrm>
          <a:off x="609600" y="990600"/>
          <a:ext cx="2286000" cy="1282700"/>
        </p:xfrm>
        <a:graphic>
          <a:graphicData uri="http://schemas.openxmlformats.org/presentationml/2006/ole">
            <mc:AlternateContent xmlns:mc="http://schemas.openxmlformats.org/markup-compatibility/2006">
              <mc:Choice xmlns:v="urn:schemas-microsoft-com:vml" Requires="v">
                <p:oleObj spid="_x0000_s3078" name="" r:id="rId3" imgW="6029325" imgH="3381375" progId="Paint.Picture">
                  <p:embed/>
                </p:oleObj>
              </mc:Choice>
              <mc:Fallback>
                <p:oleObj name="" r:id="rId3" imgW="6029325" imgH="3381375" progId="Paint.Picture">
                  <p:embed/>
                  <p:pic>
                    <p:nvPicPr>
                      <p:cNvPr id="0" name="图片 3077"/>
                      <p:cNvPicPr/>
                      <p:nvPr/>
                    </p:nvPicPr>
                    <p:blipFill>
                      <a:blip r:embed="rId4"/>
                      <a:stretch>
                        <a:fillRect/>
                      </a:stretch>
                    </p:blipFill>
                    <p:spPr>
                      <a:xfrm>
                        <a:off x="609600" y="990600"/>
                        <a:ext cx="2286000" cy="1282700"/>
                      </a:xfrm>
                      <a:prstGeom prst="rect">
                        <a:avLst/>
                      </a:prstGeom>
                      <a:noFill/>
                      <a:ln w="38100">
                        <a:noFill/>
                        <a:miter/>
                      </a:ln>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35" name="矩形 2134"/>
          <p:cNvSpPr/>
          <p:nvPr/>
        </p:nvSpPr>
        <p:spPr>
          <a:xfrm>
            <a:off x="228600" y="236538"/>
            <a:ext cx="2914650" cy="177800"/>
          </a:xfrm>
          <a:prstGeom prst="rect">
            <a:avLst/>
          </a:prstGeom>
          <a:noFill/>
          <a:ln w="9525">
            <a:noFill/>
          </a:ln>
        </p:spPr>
        <p:txBody>
          <a:bodyPr lIns="34829" tIns="17415" rIns="34829" bIns="17415">
            <a:spAutoFit/>
          </a:bodyPr>
          <a:p>
            <a:pPr defTabSz="347980">
              <a:spcBef>
                <a:spcPct val="50000"/>
              </a:spcBef>
            </a:pPr>
            <a:r>
              <a:rPr lang="en-US" altLang="zh-CN" sz="900"/>
              <a:t>(4)</a:t>
            </a:r>
            <a:r>
              <a:rPr lang="zh-CN" altLang="en-US" sz="900">
                <a:latin typeface="宋体" panose="02010600030101010101" pitchFamily="2" charset="-122"/>
              </a:rPr>
              <a:t>热对发光效率</a:t>
            </a:r>
            <a:r>
              <a:rPr lang="en-US" altLang="zh-CN" sz="900">
                <a:latin typeface="宋体" panose="02010600030101010101" pitchFamily="2" charset="-122"/>
              </a:rPr>
              <a:t>η</a:t>
            </a:r>
            <a:r>
              <a:rPr lang="en-US" altLang="zh-CN" sz="900" baseline="-30000">
                <a:latin typeface="Times New Roman" panose="02020603050405020304" charset="0"/>
                <a:cs typeface="Times New Roman" panose="02020603050405020304" charset="0"/>
              </a:rPr>
              <a:t>v</a:t>
            </a:r>
            <a:r>
              <a:rPr lang="zh-CN" altLang="en-US" sz="900">
                <a:latin typeface="宋体" panose="02010600030101010101" pitchFamily="2" charset="-122"/>
              </a:rPr>
              <a:t>的影响</a:t>
            </a:r>
            <a:r>
              <a:rPr lang="zh-CN" altLang="en-US" sz="900"/>
              <a:t> </a:t>
            </a:r>
            <a:endParaRPr lang="zh-CN" altLang="en-US" sz="900"/>
          </a:p>
        </p:txBody>
      </p:sp>
      <p:graphicFrame>
        <p:nvGraphicFramePr>
          <p:cNvPr id="2136" name="对象 2135"/>
          <p:cNvGraphicFramePr>
            <a:graphicFrameLocks noChangeAspect="1"/>
          </p:cNvGraphicFramePr>
          <p:nvPr/>
        </p:nvGraphicFramePr>
        <p:xfrm>
          <a:off x="1171575" y="414338"/>
          <a:ext cx="1362075" cy="366712"/>
        </p:xfrm>
        <a:graphic>
          <a:graphicData uri="http://schemas.openxmlformats.org/presentationml/2006/ole">
            <mc:AlternateContent xmlns:mc="http://schemas.openxmlformats.org/markup-compatibility/2006">
              <mc:Choice xmlns:v="urn:schemas-microsoft-com:vml" Requires="v">
                <p:oleObj spid="_x0000_s3085" name="" r:id="rId1" imgW="1758315" imgH="989965" progId="Word.Document.8">
                  <p:embed/>
                </p:oleObj>
              </mc:Choice>
              <mc:Fallback>
                <p:oleObj name="" r:id="rId1" imgW="1758315" imgH="989965" progId="Word.Document.8">
                  <p:embed/>
                  <p:pic>
                    <p:nvPicPr>
                      <p:cNvPr id="0" name="图片 3084"/>
                      <p:cNvPicPr/>
                      <p:nvPr/>
                    </p:nvPicPr>
                    <p:blipFill>
                      <a:blip r:embed="rId2"/>
                      <a:stretch>
                        <a:fillRect/>
                      </a:stretch>
                    </p:blipFill>
                    <p:spPr>
                      <a:xfrm>
                        <a:off x="1171575" y="414338"/>
                        <a:ext cx="1362075" cy="366712"/>
                      </a:xfrm>
                      <a:prstGeom prst="rect">
                        <a:avLst/>
                      </a:prstGeom>
                      <a:noFill/>
                      <a:ln w="38100">
                        <a:noFill/>
                        <a:miter/>
                      </a:ln>
                    </p:spPr>
                  </p:pic>
                </p:oleObj>
              </mc:Fallback>
            </mc:AlternateContent>
          </a:graphicData>
        </a:graphic>
      </p:graphicFrame>
      <p:sp>
        <p:nvSpPr>
          <p:cNvPr id="2137" name="矩形 2136"/>
          <p:cNvSpPr/>
          <p:nvPr/>
        </p:nvSpPr>
        <p:spPr>
          <a:xfrm>
            <a:off x="927100" y="876300"/>
            <a:ext cx="3429000" cy="0"/>
          </a:xfrm>
          <a:prstGeom prst="rect">
            <a:avLst/>
          </a:prstGeom>
          <a:noFill/>
          <a:ln w="9525">
            <a:noFill/>
          </a:ln>
        </p:spPr>
        <p:txBody>
          <a:bodyPr/>
          <a:p>
            <a:endParaRPr lang="zh-CN" altLang="en-US"/>
          </a:p>
        </p:txBody>
      </p:sp>
      <p:sp>
        <p:nvSpPr>
          <p:cNvPr id="2138" name="矩形 2137"/>
          <p:cNvSpPr/>
          <p:nvPr/>
        </p:nvSpPr>
        <p:spPr>
          <a:xfrm>
            <a:off x="514350" y="769938"/>
            <a:ext cx="2657475" cy="647700"/>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在输入功率一定时：</a:t>
            </a:r>
            <a:endParaRPr lang="zh-CN" altLang="en-US" sz="800">
              <a:latin typeface="宋体" panose="02010600030101010101" pitchFamily="2" charset="-122"/>
            </a:endParaRPr>
          </a:p>
          <a:p>
            <a:pPr defTabSz="347980">
              <a:spcBef>
                <a:spcPct val="50000"/>
              </a:spcBef>
            </a:pPr>
            <a:r>
              <a:rPr lang="zh-CN" altLang="en-US" sz="700">
                <a:latin typeface="宋体" panose="02010600030101010101" pitchFamily="2" charset="-122"/>
              </a:rPr>
              <a:t>热量</a:t>
            </a:r>
            <a:r>
              <a:rPr lang="en-US" altLang="zh-CN" sz="700">
                <a:latin typeface="宋体" panose="02010600030101010101" pitchFamily="2" charset="-122"/>
                <a:cs typeface="Times New Roman" panose="02020603050405020304" charset="0"/>
              </a:rPr>
              <a:t>↑</a:t>
            </a:r>
            <a:r>
              <a:rPr lang="en-US" altLang="zh-CN" sz="700">
                <a:latin typeface="宋体" panose="02010600030101010101" pitchFamily="2" charset="-122"/>
                <a:sym typeface="Wingdings 3" charset="2"/>
              </a:rPr>
              <a:t></a:t>
            </a:r>
            <a:r>
              <a:rPr lang="zh-CN" altLang="en-US" sz="700">
                <a:latin typeface="宋体" panose="02010600030101010101" pitchFamily="2" charset="-122"/>
                <a:cs typeface="Times New Roman" panose="02020603050405020304" charset="0"/>
              </a:rPr>
              <a:t>结温</a:t>
            </a:r>
            <a:r>
              <a:rPr lang="en-US" altLang="zh-CN" sz="700">
                <a:latin typeface="宋体" panose="02010600030101010101" pitchFamily="2" charset="-122"/>
              </a:rPr>
              <a:t>T</a:t>
            </a:r>
            <a:r>
              <a:rPr lang="en-US" altLang="zh-CN" sz="700" baseline="-30000">
                <a:latin typeface="宋体" panose="02010600030101010101" pitchFamily="2" charset="-122"/>
              </a:rPr>
              <a:t>j</a:t>
            </a:r>
            <a:r>
              <a:rPr lang="en-US" altLang="zh-CN" sz="700">
                <a:latin typeface="宋体" panose="02010600030101010101" pitchFamily="2" charset="-122"/>
                <a:cs typeface="Times New Roman" panose="02020603050405020304" charset="0"/>
              </a:rPr>
              <a:t>↑</a:t>
            </a:r>
            <a:r>
              <a:rPr lang="en-US" altLang="zh-CN" sz="700">
                <a:latin typeface="宋体" panose="02010600030101010101" pitchFamily="2" charset="-122"/>
                <a:sym typeface="Wingdings 3" charset="2"/>
              </a:rPr>
              <a:t></a:t>
            </a:r>
            <a:r>
              <a:rPr lang="zh-CN" altLang="en-US" sz="700">
                <a:latin typeface="宋体" panose="02010600030101010101" pitchFamily="2" charset="-122"/>
              </a:rPr>
              <a:t>正向压降</a:t>
            </a:r>
            <a:r>
              <a:rPr lang="en-US" altLang="zh-CN" sz="700">
                <a:latin typeface="宋体" panose="02010600030101010101" pitchFamily="2" charset="-122"/>
              </a:rPr>
              <a:t>V</a:t>
            </a:r>
            <a:r>
              <a:rPr lang="en-US" altLang="zh-CN" sz="700" baseline="-30000">
                <a:latin typeface="宋体" panose="02010600030101010101" pitchFamily="2" charset="-122"/>
              </a:rPr>
              <a:t>f</a:t>
            </a:r>
            <a:r>
              <a:rPr lang="en-US" altLang="zh-CN" sz="700">
                <a:latin typeface="宋体" panose="02010600030101010101" pitchFamily="2" charset="-122"/>
                <a:cs typeface="Times New Roman" panose="02020603050405020304" charset="0"/>
              </a:rPr>
              <a:t>↓</a:t>
            </a:r>
            <a:r>
              <a:rPr lang="en-US" altLang="zh-CN" sz="700">
                <a:latin typeface="宋体" panose="02010600030101010101" pitchFamily="2" charset="-122"/>
                <a:sym typeface="Wingdings 3" charset="2"/>
              </a:rPr>
              <a:t></a:t>
            </a:r>
            <a:r>
              <a:rPr lang="zh-CN" altLang="en-US" sz="700">
                <a:latin typeface="宋体" panose="02010600030101010101" pitchFamily="2" charset="-122"/>
                <a:cs typeface="Times New Roman" panose="02020603050405020304" charset="0"/>
              </a:rPr>
              <a:t>电流</a:t>
            </a:r>
            <a:r>
              <a:rPr lang="en-US" altLang="zh-CN" sz="700">
                <a:latin typeface="宋体" panose="02010600030101010101" pitchFamily="2" charset="-122"/>
                <a:cs typeface="Times New Roman" panose="02020603050405020304" charset="0"/>
              </a:rPr>
              <a:t>I</a:t>
            </a:r>
            <a:r>
              <a:rPr lang="en-US" altLang="zh-CN" sz="700" baseline="-30000">
                <a:latin typeface="宋体" panose="02010600030101010101" pitchFamily="2" charset="-122"/>
              </a:rPr>
              <a:t>f</a:t>
            </a:r>
            <a:r>
              <a:rPr lang="en-US" altLang="zh-CN" sz="700">
                <a:latin typeface="宋体" panose="02010600030101010101" pitchFamily="2" charset="-122"/>
                <a:cs typeface="Times New Roman" panose="02020603050405020304" charset="0"/>
              </a:rPr>
              <a:t>↑</a:t>
            </a:r>
            <a:r>
              <a:rPr lang="en-US" altLang="zh-CN" sz="700">
                <a:latin typeface="宋体" panose="02010600030101010101" pitchFamily="2" charset="-122"/>
                <a:sym typeface="Wingdings 3" charset="2"/>
              </a:rPr>
              <a:t></a:t>
            </a:r>
            <a:r>
              <a:rPr lang="zh-CN" altLang="en-US" sz="700">
                <a:latin typeface="宋体" panose="02010600030101010101" pitchFamily="2" charset="-122"/>
              </a:rPr>
              <a:t>热量</a:t>
            </a:r>
            <a:r>
              <a:rPr lang="en-US" altLang="zh-CN" sz="700">
                <a:latin typeface="宋体" panose="02010600030101010101" pitchFamily="2" charset="-122"/>
                <a:sym typeface="Wingdings 3" charset="2"/>
              </a:rPr>
              <a:t></a:t>
            </a:r>
            <a:r>
              <a:rPr lang="zh-CN" altLang="en-US" sz="700">
                <a:latin typeface="宋体" panose="02010600030101010101" pitchFamily="2" charset="-122"/>
              </a:rPr>
              <a:t>发光效率</a:t>
            </a:r>
            <a:r>
              <a:rPr lang="en-US" altLang="zh-CN" sz="700">
                <a:latin typeface="宋体" panose="02010600030101010101" pitchFamily="2" charset="-122"/>
                <a:cs typeface="Times New Roman" panose="02020603050405020304" charset="0"/>
              </a:rPr>
              <a:t>η</a:t>
            </a:r>
            <a:r>
              <a:rPr lang="en-US" altLang="zh-CN" sz="700" baseline="-30000">
                <a:latin typeface="宋体" panose="02010600030101010101" pitchFamily="2" charset="-122"/>
              </a:rPr>
              <a:t>v</a:t>
            </a:r>
            <a:r>
              <a:rPr lang="en-US" altLang="zh-CN" sz="700">
                <a:latin typeface="宋体" panose="02010600030101010101" pitchFamily="2" charset="-122"/>
                <a:sym typeface="Wingdings 3" charset="2"/>
              </a:rPr>
              <a:t></a:t>
            </a:r>
            <a:r>
              <a:rPr lang="en-US" altLang="zh-CN" sz="800">
                <a:latin typeface="宋体" panose="02010600030101010101" pitchFamily="2" charset="-122"/>
              </a:rPr>
              <a:t> </a:t>
            </a:r>
            <a:endParaRPr lang="en-US" altLang="zh-CN" sz="800">
              <a:latin typeface="宋体" panose="02010600030101010101" pitchFamily="2" charset="-122"/>
            </a:endParaRPr>
          </a:p>
          <a:p>
            <a:pPr defTabSz="347980">
              <a:spcBef>
                <a:spcPct val="50000"/>
              </a:spcBef>
              <a:buChar char="•"/>
            </a:pPr>
            <a:r>
              <a:rPr lang="en-US" altLang="zh-CN" sz="800">
                <a:latin typeface="宋体" panose="02010600030101010101" pitchFamily="2" charset="-122"/>
                <a:cs typeface="Times New Roman" panose="02020603050405020304" charset="0"/>
              </a:rPr>
              <a:t>LED</a:t>
            </a:r>
            <a:r>
              <a:rPr lang="zh-CN" altLang="en-US" sz="800">
                <a:latin typeface="宋体" panose="02010600030101010101" pitchFamily="2" charset="-122"/>
                <a:cs typeface="Times New Roman" panose="02020603050405020304" charset="0"/>
              </a:rPr>
              <a:t>内部会形成自加热循环，如果不及时引导和消散</a:t>
            </a:r>
            <a:r>
              <a:rPr lang="en-US" altLang="zh-CN" sz="800">
                <a:latin typeface="宋体" panose="02010600030101010101" pitchFamily="2" charset="-122"/>
                <a:cs typeface="Times New Roman" panose="02020603050405020304" charset="0"/>
              </a:rPr>
              <a:t>LED</a:t>
            </a:r>
            <a:r>
              <a:rPr lang="zh-CN" altLang="en-US" sz="800">
                <a:latin typeface="宋体" panose="02010600030101010101" pitchFamily="2" charset="-122"/>
                <a:cs typeface="Times New Roman" panose="02020603050405020304" charset="0"/>
              </a:rPr>
              <a:t>的热量，</a:t>
            </a:r>
            <a:r>
              <a:rPr lang="en-US" altLang="zh-CN" sz="800">
                <a:latin typeface="宋体" panose="02010600030101010101" pitchFamily="2" charset="-122"/>
                <a:cs typeface="Times New Roman" panose="02020603050405020304" charset="0"/>
              </a:rPr>
              <a:t>LED</a:t>
            </a:r>
            <a:r>
              <a:rPr lang="zh-CN" altLang="en-US" sz="800">
                <a:latin typeface="宋体" panose="02010600030101010101" pitchFamily="2" charset="-122"/>
                <a:cs typeface="Times New Roman" panose="02020603050405020304" charset="0"/>
              </a:rPr>
              <a:t>的发光</a:t>
            </a:r>
            <a:r>
              <a:rPr lang="zh-CN" altLang="en-US" sz="800">
                <a:latin typeface="宋体" panose="02010600030101010101" pitchFamily="2" charset="-122"/>
              </a:rPr>
              <a:t>效率将</a:t>
            </a:r>
            <a:r>
              <a:rPr lang="zh-CN" altLang="en-US" sz="800">
                <a:latin typeface="宋体" panose="02010600030101010101" pitchFamily="2" charset="-122"/>
                <a:cs typeface="Times New Roman" panose="02020603050405020304" charset="0"/>
              </a:rPr>
              <a:t>不断降低</a:t>
            </a:r>
            <a:r>
              <a:rPr lang="zh-CN" altLang="en-US" sz="800">
                <a:latin typeface="宋体" panose="02010600030101010101" pitchFamily="2" charset="-122"/>
              </a:rPr>
              <a:t>。 </a:t>
            </a:r>
            <a:r>
              <a:rPr lang="zh-CN" altLang="en-US" sz="800"/>
              <a:t> </a:t>
            </a:r>
            <a:endParaRPr lang="zh-CN" altLang="en-US" sz="800"/>
          </a:p>
        </p:txBody>
      </p:sp>
      <p:sp>
        <p:nvSpPr>
          <p:cNvPr id="2139" name="矩形 2138"/>
          <p:cNvSpPr/>
          <p:nvPr/>
        </p:nvSpPr>
        <p:spPr>
          <a:xfrm>
            <a:off x="228600" y="1447800"/>
            <a:ext cx="2914650" cy="171450"/>
          </a:xfrm>
          <a:prstGeom prst="rect">
            <a:avLst/>
          </a:prstGeom>
          <a:noFill/>
          <a:ln w="9525">
            <a:noFill/>
          </a:ln>
        </p:spPr>
        <p:txBody>
          <a:bodyPr lIns="34829" tIns="17415" rIns="34829" bIns="17415">
            <a:spAutoFit/>
          </a:bodyPr>
          <a:p>
            <a:pPr defTabSz="347980">
              <a:spcBef>
                <a:spcPct val="50000"/>
              </a:spcBef>
            </a:pPr>
            <a:r>
              <a:rPr lang="en-US" altLang="zh-CN" sz="900"/>
              <a:t>(5)</a:t>
            </a:r>
            <a:r>
              <a:rPr lang="zh-CN" altLang="en-US" sz="900">
                <a:latin typeface="宋体" panose="02010600030101010101" pitchFamily="2" charset="-122"/>
              </a:rPr>
              <a:t>热对</a:t>
            </a:r>
            <a:r>
              <a:rPr lang="en-US" altLang="zh-CN" sz="900">
                <a:latin typeface="Times New Roman" panose="02020603050405020304" charset="0"/>
                <a:cs typeface="Times New Roman" panose="02020603050405020304" charset="0"/>
              </a:rPr>
              <a:t>LED</a:t>
            </a:r>
            <a:r>
              <a:rPr lang="zh-CN" altLang="en-US" sz="900">
                <a:latin typeface="宋体" panose="02010600030101010101" pitchFamily="2" charset="-122"/>
              </a:rPr>
              <a:t>出光通道的影响</a:t>
            </a:r>
            <a:endParaRPr lang="zh-CN" altLang="en-US" sz="900">
              <a:latin typeface="宋体" panose="02010600030101010101" pitchFamily="2" charset="-122"/>
            </a:endParaRPr>
          </a:p>
        </p:txBody>
      </p:sp>
      <p:sp>
        <p:nvSpPr>
          <p:cNvPr id="2140" name="矩形 2139"/>
          <p:cNvSpPr/>
          <p:nvPr/>
        </p:nvSpPr>
        <p:spPr>
          <a:xfrm>
            <a:off x="509588" y="1657350"/>
            <a:ext cx="2428875" cy="709613"/>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加速出光通道物质的老化；</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降低通道物质的透光率； </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改变出光通道物质的折射率，影响光线的空间分布； </a:t>
            </a:r>
            <a:endParaRPr lang="zh-CN" altLang="en-US" sz="800">
              <a:latin typeface="宋体" panose="02010600030101010101" pitchFamily="2" charset="-122"/>
            </a:endParaRPr>
          </a:p>
          <a:p>
            <a:pPr defTabSz="347980">
              <a:spcBef>
                <a:spcPct val="50000"/>
              </a:spcBef>
              <a:buChar char="•"/>
            </a:pPr>
            <a:r>
              <a:rPr lang="zh-CN" altLang="en-US" sz="800">
                <a:latin typeface="宋体" panose="02010600030101010101" pitchFamily="2" charset="-122"/>
              </a:rPr>
              <a:t>严重时改变出光通道结构。 </a:t>
            </a:r>
            <a:r>
              <a:rPr lang="zh-CN" altLang="en-US" sz="800"/>
              <a:t> </a:t>
            </a:r>
            <a:endParaRPr lang="zh-CN" altLang="en-US" sz="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F8FF"/>
        </a:solidFill>
        <a:effectLst/>
      </p:bgPr>
    </p:bg>
    <p:spTree>
      <p:nvGrpSpPr>
        <p:cNvPr id="1" name=""/>
        <p:cNvGrpSpPr/>
        <p:nvPr/>
      </p:nvGrpSpPr>
      <p:grpSpPr/>
      <p:sp>
        <p:nvSpPr>
          <p:cNvPr id="2" name="灯片编号占位符 1"/>
          <p:cNvSpPr/>
          <p:nvPr>
            <p:ph type="sldNum" sz="quarter" idx="12"/>
          </p:nvPr>
        </p:nvSpPr>
        <p:spPr/>
        <p:txBody>
          <a:bodyPr/>
          <a:p>
            <a:pPr lvl="0" defTabSz="347980"/>
            <a:fld id="{9A0DB2DC-4C9A-4742-B13C-FB6460FD3503}" type="slidenum">
              <a:rPr lang="zh-CN" altLang="en-US"/>
            </a:fld>
            <a:endParaRPr lang="zh-CN" altLang="en-US" sz="500">
              <a:latin typeface="Arial Black" panose="020B0A04020102020204" charset="0"/>
            </a:endParaRPr>
          </a:p>
        </p:txBody>
      </p:sp>
      <p:sp>
        <p:nvSpPr>
          <p:cNvPr id="3" name="日期占位符 2"/>
          <p:cNvSpPr/>
          <p:nvPr>
            <p:ph type="dt" sz="half" idx="10"/>
          </p:nvPr>
        </p:nvSpPr>
        <p:spPr/>
        <p:txBody>
          <a:bodyPr/>
          <a:p>
            <a:pPr lvl="0" defTabSz="347980"/>
            <a:fld id="{BB962C8B-B14F-4D97-AF65-F5344CB8AC3E}" type="datetime1">
              <a:rPr lang="zh-CN" altLang="en-US"/>
            </a:fld>
            <a:endParaRPr lang="zh-CN" altLang="en-US"/>
          </a:p>
        </p:txBody>
      </p:sp>
      <p:sp>
        <p:nvSpPr>
          <p:cNvPr id="2143" name="矩形 2142"/>
          <p:cNvSpPr/>
          <p:nvPr/>
        </p:nvSpPr>
        <p:spPr>
          <a:xfrm>
            <a:off x="285750" y="355600"/>
            <a:ext cx="2914650" cy="177800"/>
          </a:xfrm>
          <a:prstGeom prst="rect">
            <a:avLst/>
          </a:prstGeom>
          <a:noFill/>
          <a:ln w="9525">
            <a:noFill/>
          </a:ln>
        </p:spPr>
        <p:txBody>
          <a:bodyPr lIns="34829" tIns="17415" rIns="34829" bIns="17415">
            <a:spAutoFit/>
          </a:bodyPr>
          <a:p>
            <a:pPr defTabSz="347980">
              <a:spcBef>
                <a:spcPct val="50000"/>
              </a:spcBef>
            </a:pPr>
            <a:r>
              <a:rPr lang="en-US" altLang="zh-CN" sz="900"/>
              <a:t>(6)</a:t>
            </a:r>
            <a:r>
              <a:rPr lang="zh-CN" altLang="en-US" sz="900">
                <a:latin typeface="宋体" panose="02010600030101010101" pitchFamily="2" charset="-122"/>
              </a:rPr>
              <a:t>热对</a:t>
            </a:r>
            <a:r>
              <a:rPr lang="en-US" altLang="zh-CN" sz="900">
                <a:latin typeface="宋体" panose="02010600030101010101" pitchFamily="2" charset="-122"/>
              </a:rPr>
              <a:t>LED</a:t>
            </a:r>
            <a:r>
              <a:rPr lang="zh-CN" altLang="en-US" sz="900">
                <a:latin typeface="宋体" panose="02010600030101010101" pitchFamily="2" charset="-122"/>
              </a:rPr>
              <a:t>电通道（欧姆接触</a:t>
            </a:r>
            <a:r>
              <a:rPr lang="en-US" altLang="zh-CN" sz="900">
                <a:latin typeface="宋体" panose="02010600030101010101" pitchFamily="2" charset="-122"/>
              </a:rPr>
              <a:t>/</a:t>
            </a:r>
            <a:r>
              <a:rPr lang="zh-CN" altLang="en-US" sz="900">
                <a:latin typeface="宋体" panose="02010600030101010101" pitchFamily="2" charset="-122"/>
              </a:rPr>
              <a:t>固晶界面）的影响 </a:t>
            </a:r>
            <a:r>
              <a:rPr lang="zh-CN" altLang="en-US" sz="900"/>
              <a:t> </a:t>
            </a:r>
            <a:endParaRPr lang="zh-CN" altLang="en-US" sz="900"/>
          </a:p>
        </p:txBody>
      </p:sp>
      <p:sp>
        <p:nvSpPr>
          <p:cNvPr id="2144" name="矩形 2143"/>
          <p:cNvSpPr/>
          <p:nvPr/>
        </p:nvSpPr>
        <p:spPr>
          <a:xfrm>
            <a:off x="942975" y="1155700"/>
            <a:ext cx="1485900" cy="130175"/>
          </a:xfrm>
          <a:prstGeom prst="rect">
            <a:avLst/>
          </a:prstGeom>
          <a:noFill/>
          <a:ln w="9525">
            <a:noFill/>
          </a:ln>
        </p:spPr>
        <p:txBody>
          <a:bodyPr lIns="34829" tIns="17415" rIns="34829" bIns="17415">
            <a:spAutoFit/>
          </a:bodyPr>
          <a:p>
            <a:pPr algn="ctr" defTabSz="347980">
              <a:spcBef>
                <a:spcPct val="50000"/>
              </a:spcBef>
            </a:pPr>
            <a:r>
              <a:rPr lang="zh-CN" altLang="en-US" sz="600" b="1">
                <a:solidFill>
                  <a:srgbClr val="000000"/>
                </a:solidFill>
                <a:latin typeface="宋体" panose="02010600030101010101" pitchFamily="2" charset="-122"/>
              </a:rPr>
              <a:t>环氧树脂热膨胀系数随温度变化曲线</a:t>
            </a:r>
            <a:r>
              <a:rPr lang="zh-CN" altLang="en-US" sz="600" b="1"/>
              <a:t> </a:t>
            </a:r>
            <a:endParaRPr lang="zh-CN" altLang="en-US" sz="600" b="1"/>
          </a:p>
        </p:txBody>
      </p:sp>
      <p:graphicFrame>
        <p:nvGraphicFramePr>
          <p:cNvPr id="2145" name="对象 2144"/>
          <p:cNvGraphicFramePr>
            <a:graphicFrameLocks noChangeAspect="1"/>
          </p:cNvGraphicFramePr>
          <p:nvPr/>
        </p:nvGraphicFramePr>
        <p:xfrm>
          <a:off x="885825" y="1303338"/>
          <a:ext cx="1685925" cy="1119187"/>
        </p:xfrm>
        <a:graphic>
          <a:graphicData uri="http://schemas.openxmlformats.org/presentationml/2006/ole">
            <mc:AlternateContent xmlns:mc="http://schemas.openxmlformats.org/markup-compatibility/2006">
              <mc:Choice xmlns:v="urn:schemas-microsoft-com:vml" Requires="v">
                <p:oleObj spid="_x0000_s3084" name="" r:id="rId1" imgW="5400675" imgH="3228975" progId="Paint.Picture">
                  <p:embed/>
                </p:oleObj>
              </mc:Choice>
              <mc:Fallback>
                <p:oleObj name="" r:id="rId1" imgW="5400675" imgH="3228975" progId="Paint.Picture">
                  <p:embed/>
                  <p:pic>
                    <p:nvPicPr>
                      <p:cNvPr id="0" name="图片 3083"/>
                      <p:cNvPicPr/>
                      <p:nvPr/>
                    </p:nvPicPr>
                    <p:blipFill>
                      <a:blip r:embed="rId2"/>
                      <a:stretch>
                        <a:fillRect/>
                      </a:stretch>
                    </p:blipFill>
                    <p:spPr>
                      <a:xfrm>
                        <a:off x="885825" y="1303338"/>
                        <a:ext cx="1685925" cy="1119187"/>
                      </a:xfrm>
                      <a:prstGeom prst="rect">
                        <a:avLst/>
                      </a:prstGeom>
                      <a:noFill/>
                      <a:ln w="38100">
                        <a:noFill/>
                        <a:miter/>
                      </a:ln>
                    </p:spPr>
                  </p:pic>
                </p:oleObj>
              </mc:Fallback>
            </mc:AlternateContent>
          </a:graphicData>
        </a:graphic>
      </p:graphicFrame>
      <p:sp>
        <p:nvSpPr>
          <p:cNvPr id="2146" name="矩形 2145"/>
          <p:cNvSpPr/>
          <p:nvPr/>
        </p:nvSpPr>
        <p:spPr>
          <a:xfrm>
            <a:off x="685800" y="592138"/>
            <a:ext cx="2428875" cy="450850"/>
          </a:xfrm>
          <a:prstGeom prst="rect">
            <a:avLst/>
          </a:prstGeom>
          <a:noFill/>
          <a:ln w="9525">
            <a:noFill/>
          </a:ln>
        </p:spPr>
        <p:txBody>
          <a:bodyPr lIns="34829" tIns="17415" rIns="34829" bIns="17415">
            <a:spAutoFit/>
          </a:bodyPr>
          <a:p>
            <a:pPr defTabSz="347980">
              <a:spcBef>
                <a:spcPct val="50000"/>
              </a:spcBef>
              <a:buChar char="•"/>
            </a:pPr>
            <a:r>
              <a:rPr lang="zh-CN" altLang="en-US" sz="800">
                <a:latin typeface="宋体" panose="02010600030101010101" pitchFamily="2" charset="-122"/>
              </a:rPr>
              <a:t>引致封装物质的膨胀或收缩；</a:t>
            </a:r>
            <a:r>
              <a:rPr lang="zh-CN" altLang="en-US" sz="800"/>
              <a:t> </a:t>
            </a:r>
            <a:endParaRPr lang="zh-CN" altLang="en-US" sz="800"/>
          </a:p>
          <a:p>
            <a:pPr defTabSz="347980">
              <a:spcBef>
                <a:spcPct val="50000"/>
              </a:spcBef>
              <a:buChar char="•"/>
            </a:pPr>
            <a:r>
              <a:rPr lang="zh-CN" altLang="en-US" sz="800">
                <a:latin typeface="宋体" panose="02010600030101010101" pitchFamily="2" charset="-122"/>
              </a:rPr>
              <a:t>封装物质的膨胀或收缩产生的形变应力，使欧姆接触</a:t>
            </a:r>
            <a:r>
              <a:rPr lang="en-US" altLang="zh-CN" sz="800">
                <a:latin typeface="Times New Roman" panose="02020603050405020304" charset="0"/>
                <a:cs typeface="Times New Roman" panose="02020603050405020304" charset="0"/>
              </a:rPr>
              <a:t>/</a:t>
            </a:r>
            <a:r>
              <a:rPr lang="zh-CN" altLang="en-US" sz="800">
                <a:latin typeface="宋体" panose="02010600030101010101" pitchFamily="2" charset="-122"/>
              </a:rPr>
              <a:t>固晶界面的位移增大，造成</a:t>
            </a:r>
            <a:r>
              <a:rPr lang="en-US" altLang="zh-CN" sz="800">
                <a:latin typeface="Times New Roman" panose="02020603050405020304" charset="0"/>
                <a:cs typeface="Times New Roman" panose="02020603050405020304" charset="0"/>
              </a:rPr>
              <a:t>LED</a:t>
            </a:r>
            <a:r>
              <a:rPr lang="zh-CN" altLang="en-US" sz="800">
                <a:latin typeface="宋体" panose="02010600030101010101" pitchFamily="2" charset="-122"/>
              </a:rPr>
              <a:t>开路和突然失效。</a:t>
            </a:r>
            <a:r>
              <a:rPr lang="zh-CN" altLang="en-US" sz="800"/>
              <a:t> </a:t>
            </a:r>
            <a:endParaRPr lang="zh-CN" altLang="en-US" sz="800"/>
          </a:p>
        </p:txBody>
      </p:sp>
    </p:spTree>
  </p:cSld>
  <p:clrMapOvr>
    <a:masterClrMapping/>
  </p:clrMapOvr>
</p:sld>
</file>

<file path=ppt/tags/tag1.xml><?xml version="1.0" encoding="utf-8"?>
<p:tagLst xmlns:p="http://schemas.openxmlformats.org/presentationml/2006/main">
  <p:tag name="AS_NET" val="4.0.30319.42000"/>
  <p:tag name="AS_OS" val="Microsoft Windows NT 6.2.9200.0"/>
  <p:tag name="AS_RELEASE_DATE" val="2016.09.30"/>
  <p:tag name="AS_TITLE" val="Aspose.Slides for .NET 2.0"/>
  <p:tag name="AS_VERSION" val="16.9.0.0"/>
</p:tagLst>
</file>

<file path=ppt/theme/theme1.xml><?xml version="1.0" encoding="utf-8"?>
<a:theme xmlns:a="http://schemas.openxmlformats.org/drawingml/2006/main" name=" overriden">
  <a:themeElements>
    <a:clrScheme name="">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989B7"/>
      </a:accent6>
      <a:hlink>
        <a:srgbClr val="666699"/>
      </a:hlink>
      <a:folHlink>
        <a:srgbClr val="CCCCE6"/>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66"/>
        </a:lt1>
        <a:dk2>
          <a:srgbClr val="FFFFFF"/>
        </a:dk2>
        <a:lt2>
          <a:srgbClr val="0066FF"/>
        </a:lt2>
        <a:accent1>
          <a:srgbClr val="6699FF"/>
        </a:accent1>
        <a:accent2>
          <a:srgbClr val="3333FF"/>
        </a:accent2>
        <a:accent3>
          <a:srgbClr val="AAAAB9"/>
        </a:accent3>
        <a:accent4>
          <a:srgbClr val="DCDCDC"/>
        </a:accent4>
        <a:accent5>
          <a:srgbClr val="B9CAFF"/>
        </a:accent5>
        <a:accent6>
          <a:srgbClr val="2D2DE5"/>
        </a:accent6>
        <a:hlink>
          <a:srgbClr val="FFCC00"/>
        </a:hlink>
        <a:folHlink>
          <a:srgbClr val="0000CC"/>
        </a:folHlink>
      </a:clrScheme>
      <a:clrMap bg1="lt1" tx1="dk1" bg2="lt2" tx2="dk2" accent1="accent1" accent2="accent2" accent3="accent3" accent4="accent4" accent5="accent5" accent6="accent6" hlink="hlink" folHlink="folHlink"/>
    </a:extraClrScheme>
    <a:extraClrScheme>
      <a:clrScheme name="">
        <a:dk1>
          <a:srgbClr val="FFFFFF"/>
        </a:dk1>
        <a:lt1>
          <a:srgbClr val="334B49"/>
        </a:lt1>
        <a:dk2>
          <a:srgbClr val="FFFFFF"/>
        </a:dk2>
        <a:lt2>
          <a:srgbClr val="009999"/>
        </a:lt2>
        <a:accent1>
          <a:srgbClr val="33CCCC"/>
        </a:accent1>
        <a:accent2>
          <a:srgbClr val="008080"/>
        </a:accent2>
        <a:accent3>
          <a:srgbClr val="ADB2B1"/>
        </a:accent3>
        <a:accent4>
          <a:srgbClr val="DCDCDC"/>
        </a:accent4>
        <a:accent5>
          <a:srgbClr val="ADE2E2"/>
        </a:accent5>
        <a:accent6>
          <a:srgbClr val="007272"/>
        </a:accent6>
        <a:hlink>
          <a:srgbClr val="FFCC00"/>
        </a:hlink>
        <a:folHlink>
          <a:srgbClr val="006666"/>
        </a:folHlink>
      </a:clrScheme>
      <a:clrMap bg1="lt1" tx1="dk1" bg2="lt2" tx2="dk2" accent1="accent1" accent2="accent2" accent3="accent3" accent4="accent4" accent5="accent5" accent6="accent6" hlink="hlink" folHlink="folHlink"/>
    </a:extraClrScheme>
    <a:extraClrScheme>
      <a:clrScheme name="">
        <a:dk1>
          <a:srgbClr val="FFFFFF"/>
        </a:dk1>
        <a:lt1>
          <a:srgbClr val="333399"/>
        </a:lt1>
        <a:dk2>
          <a:srgbClr val="FFFFFF"/>
        </a:dk2>
        <a:lt2>
          <a:srgbClr val="006699"/>
        </a:lt2>
        <a:accent1>
          <a:srgbClr val="0099CC"/>
        </a:accent1>
        <a:accent2>
          <a:srgbClr val="0386AF"/>
        </a:accent2>
        <a:accent3>
          <a:srgbClr val="ADADCA"/>
        </a:accent3>
        <a:accent4>
          <a:srgbClr val="DCDCDC"/>
        </a:accent4>
        <a:accent5>
          <a:srgbClr val="AACAE2"/>
        </a:accent5>
        <a:accent6>
          <a:srgbClr val="02789D"/>
        </a:accent6>
        <a:hlink>
          <a:srgbClr val="FFCC00"/>
        </a:hlink>
        <a:folHlink>
          <a:srgbClr val="6699FF"/>
        </a:folHlink>
      </a:clrScheme>
      <a:clrMap bg1="lt1" tx1="dk1" bg2="lt2" tx2="dk2" accent1="accent1" accent2="accent2" accent3="accent3" accent4="accent4" accent5="accent5" accent6="accent6" hlink="hlink" folHlink="folHlink"/>
    </a:extraClrScheme>
    <a:extraClrScheme>
      <a:clrScheme name="">
        <a:dk1>
          <a:srgbClr val="FFFFFF"/>
        </a:dk1>
        <a:lt1>
          <a:srgbClr val="2F978D"/>
        </a:lt1>
        <a:dk2>
          <a:srgbClr val="FFFFFF"/>
        </a:dk2>
        <a:lt2>
          <a:srgbClr val="008080"/>
        </a:lt2>
        <a:accent1>
          <a:srgbClr val="0099FF"/>
        </a:accent1>
        <a:accent2>
          <a:srgbClr val="009999"/>
        </a:accent2>
        <a:accent3>
          <a:srgbClr val="ADC9C5"/>
        </a:accent3>
        <a:accent4>
          <a:srgbClr val="DCDCDC"/>
        </a:accent4>
        <a:accent5>
          <a:srgbClr val="AACAFF"/>
        </a:accent5>
        <a:accent6>
          <a:srgbClr val="008989"/>
        </a:accent6>
        <a:hlink>
          <a:srgbClr val="FFFFCC"/>
        </a:hlink>
        <a:folHlink>
          <a:srgbClr val="70CAC6"/>
        </a:folHlink>
      </a:clrScheme>
      <a:clrMap bg1="lt1" tx1="dk1" bg2="lt2" tx2="dk2" accent1="accent1" accent2="accent2" accent3="accent3" accent4="accent4" accent5="accent5" accent6="accent6" hlink="hlink" folHlink="folHlink"/>
    </a:extraClrScheme>
    <a:extraClrScheme>
      <a:clrScheme name="">
        <a:dk1>
          <a:srgbClr val="FFFFFF"/>
        </a:dk1>
        <a:lt1>
          <a:srgbClr val="330000"/>
        </a:lt1>
        <a:dk2>
          <a:srgbClr val="FFFFFF"/>
        </a:dk2>
        <a:lt2>
          <a:srgbClr val="822504"/>
        </a:lt2>
        <a:accent1>
          <a:srgbClr val="FF9900"/>
        </a:accent1>
        <a:accent2>
          <a:srgbClr val="9E2A06"/>
        </a:accent2>
        <a:accent3>
          <a:srgbClr val="ADAAAA"/>
        </a:accent3>
        <a:accent4>
          <a:srgbClr val="DCDCDC"/>
        </a:accent4>
        <a:accent5>
          <a:srgbClr val="FFCAAA"/>
        </a:accent5>
        <a:accent6>
          <a:srgbClr val="8D2504"/>
        </a:accent6>
        <a:hlink>
          <a:srgbClr val="FF3300"/>
        </a:hlink>
        <a:folHlink>
          <a:srgbClr val="7C0704"/>
        </a:folHlink>
      </a:clrScheme>
      <a:clrMap bg1="lt1" tx1="dk1" bg2="lt2" tx2="dk2" accent1="accent1" accent2="accent2" accent3="accent3" accent4="accent4" accent5="accent5" accent6="accent6" hlink="hlink" folHlink="folHlink"/>
    </a:extraClrScheme>
    <a:extraClrScheme>
      <a:clrScheme name="">
        <a:dk1>
          <a:srgbClr val="FFFFFF"/>
        </a:dk1>
        <a:lt1>
          <a:srgbClr val="4A7911"/>
        </a:lt1>
        <a:dk2>
          <a:srgbClr val="FFFFFF"/>
        </a:dk2>
        <a:lt2>
          <a:srgbClr val="336600"/>
        </a:lt2>
        <a:accent1>
          <a:srgbClr val="666633"/>
        </a:accent1>
        <a:accent2>
          <a:srgbClr val="669900"/>
        </a:accent2>
        <a:accent3>
          <a:srgbClr val="B2BEAA"/>
        </a:accent3>
        <a:accent4>
          <a:srgbClr val="DCDCDC"/>
        </a:accent4>
        <a:accent5>
          <a:srgbClr val="B9B9AD"/>
        </a:accent5>
        <a:accent6>
          <a:srgbClr val="5B8900"/>
        </a:accent6>
        <a:hlink>
          <a:srgbClr val="FFCC00"/>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75B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B89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C0465"/>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192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CAEC1"/>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989B7"/>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0</TotalTime>
  <Words>3971</Words>
  <Application>WPS 演示</Application>
  <PresentationFormat>Экран</PresentationFormat>
  <Paragraphs>520</Paragraphs>
  <Slides>32</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37</vt:i4>
      </vt:variant>
      <vt:variant>
        <vt:lpstr>幻灯片标题</vt:lpstr>
      </vt:variant>
      <vt:variant>
        <vt:i4>32</vt:i4>
      </vt:variant>
    </vt:vector>
  </HeadingPairs>
  <TitlesOfParts>
    <vt:vector size="82" baseType="lpstr">
      <vt:lpstr>Arial</vt:lpstr>
      <vt:lpstr>宋体</vt:lpstr>
      <vt:lpstr>Wingdings</vt:lpstr>
      <vt:lpstr>Arial</vt:lpstr>
      <vt:lpstr>Arial Black</vt:lpstr>
      <vt:lpstr>Times New Roman</vt:lpstr>
      <vt:lpstr>新宋体</vt:lpstr>
      <vt:lpstr>Wingdings 3</vt:lpstr>
      <vt:lpstr>Symbol</vt:lpstr>
      <vt:lpstr>微软雅黑</vt:lpstr>
      <vt:lpstr>Arial Unicode MS</vt:lpstr>
      <vt:lpstr>Calibri</vt:lpstr>
      <vt:lpstr> overriden</vt:lpstr>
      <vt:lpstr>Word.Document.8</vt:lpstr>
      <vt:lpstr>Paint.Picture</vt:lpstr>
      <vt:lpstr>Paint.Picture</vt:lpstr>
      <vt:lpstr>Paint.Picture</vt:lpstr>
      <vt:lpstr>Word.Document.8</vt:lpstr>
      <vt:lpstr>Word.Document.8</vt:lpstr>
      <vt:lpstr>Word.Document.8</vt:lpstr>
      <vt:lpstr>Word.Document.8</vt:lpstr>
      <vt:lpstr>AutoCAD.Drawing.16</vt:lpstr>
      <vt:lpstr>Paint.Picture</vt:lpstr>
      <vt:lpstr>Paint.Picture</vt:lpstr>
      <vt:lpstr>Paint.Picture</vt:lpstr>
      <vt:lpstr>Paint.Picture</vt:lpstr>
      <vt:lpstr>Word.Document.8</vt:lpstr>
      <vt:lpstr>Word.Document.8</vt:lpstr>
      <vt:lpstr>Word.Document.8</vt:lpstr>
      <vt:lpstr>Word.Document.8</vt:lpstr>
      <vt:lpstr>Word.Document.8</vt:lpstr>
      <vt:lpstr>Word.Document.8</vt:lpstr>
      <vt:lpstr>Word.Document.8</vt:lpstr>
      <vt:lpstr>Word.Document.8</vt:lpstr>
      <vt:lpstr>Paint.Picture</vt:lpstr>
      <vt:lpstr>Paint.Picture</vt:lpstr>
      <vt:lpstr>Word.Document.8</vt:lpstr>
      <vt:lpstr>Word.Document.8</vt:lpstr>
      <vt:lpstr>Word.Document.8</vt:lpstr>
      <vt:lpstr>Word.Document.8</vt:lpstr>
      <vt:lpstr>Paint.Picture</vt:lpstr>
      <vt:lpstr>Paint.Picture</vt:lpstr>
      <vt:lpstr>Paint.Picture</vt:lpstr>
      <vt:lpstr>Word.Document.8</vt:lpstr>
      <vt:lpstr>Paint.Picture</vt:lpstr>
      <vt:lpstr>Paint.Picture</vt:lpstr>
      <vt:lpstr>Word.Document.8</vt:lpstr>
      <vt:lpstr>Word.Document.8</vt:lpstr>
      <vt:lpstr>Paint.Picture</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半导体照明LED封装技术与可靠性 </dc:title>
  <dc:creator>Billgates</dc:creator>
  <cp:lastModifiedBy>奔奔</cp:lastModifiedBy>
  <cp:revision>65</cp:revision>
  <dcterms:created xsi:type="dcterms:W3CDTF">2005-03-18T12:51:41Z</dcterms:created>
  <dcterms:modified xsi:type="dcterms:W3CDTF">2025-08-31T11:23:19Z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8E6F30ECCF3244A89348931A3D88DC94_13</vt:lpwstr>
  </property>
  <property fmtid="{D5CDD505-2E9C-101B-9397-08002B2CF9AE}" pid="3" name="KSOProductBuildVer">
    <vt:lpwstr>2052-12.1.0.21541</vt:lpwstr>
  </property>
</Properties>
</file>